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6" r:id="rId3"/>
    <p:sldId id="267" r:id="rId4"/>
    <p:sldId id="265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2" r:id="rId20"/>
    <p:sldId id="287" r:id="rId21"/>
    <p:sldId id="284" r:id="rId22"/>
    <p:sldId id="289" r:id="rId23"/>
    <p:sldId id="288" r:id="rId24"/>
    <p:sldId id="290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088"/>
    <a:srgbClr val="5D5C5B"/>
    <a:srgbClr val="35593E"/>
    <a:srgbClr val="A8CDC9"/>
    <a:srgbClr val="FFEAB6"/>
    <a:srgbClr val="867F7C"/>
    <a:srgbClr val="D3D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0" autoAdjust="0"/>
    <p:restoredTop sz="94643"/>
  </p:normalViewPr>
  <p:slideViewPr>
    <p:cSldViewPr snapToGrid="0" snapToObjects="1" showGuides="1">
      <p:cViewPr varScale="1">
        <p:scale>
          <a:sx n="75" d="100"/>
          <a:sy n="75" d="100"/>
        </p:scale>
        <p:origin x="204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DDE32-C61F-41B4-B09D-35E208A859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9D6A336-23C2-4B27-A735-3EBF6502D26B}">
      <dgm:prSet phldrT="[文本]"/>
      <dgm:spPr/>
      <dgm:t>
        <a:bodyPr/>
        <a:lstStyle/>
        <a:p>
          <a:r>
            <a:rPr lang="zh-CN" altLang="en-US" dirty="0"/>
            <a:t>什么是防腐体系</a:t>
          </a:r>
          <a:r>
            <a:rPr lang="en-US" altLang="zh-CN" dirty="0"/>
            <a:t>-</a:t>
          </a:r>
          <a:r>
            <a:rPr lang="zh-CN" altLang="en-US" dirty="0"/>
            <a:t>“是什么”</a:t>
          </a:r>
        </a:p>
      </dgm:t>
    </dgm:pt>
    <dgm:pt modelId="{2C56B37F-253E-46CA-B671-54E82C635DBA}" type="parTrans" cxnId="{74CF6E1E-C227-411B-B834-3F5FEE7E72B5}">
      <dgm:prSet/>
      <dgm:spPr/>
      <dgm:t>
        <a:bodyPr/>
        <a:lstStyle/>
        <a:p>
          <a:endParaRPr lang="zh-CN" altLang="en-US"/>
        </a:p>
      </dgm:t>
    </dgm:pt>
    <dgm:pt modelId="{3D8DE083-4AF4-41CA-B4F2-5C13F44E00F9}" type="sibTrans" cxnId="{74CF6E1E-C227-411B-B834-3F5FEE7E72B5}">
      <dgm:prSet/>
      <dgm:spPr/>
      <dgm:t>
        <a:bodyPr/>
        <a:lstStyle/>
        <a:p>
          <a:endParaRPr lang="zh-CN" altLang="en-US"/>
        </a:p>
      </dgm:t>
    </dgm:pt>
    <dgm:pt modelId="{E6D81298-D786-42BE-9FF7-29E2DB21AADA}">
      <dgm:prSet phldrT="[文本]"/>
      <dgm:spPr/>
      <dgm:t>
        <a:bodyPr/>
        <a:lstStyle/>
        <a:p>
          <a:r>
            <a:rPr lang="zh-CN" altLang="en-US" dirty="0"/>
            <a:t>为什么要防腐体系</a:t>
          </a:r>
          <a:r>
            <a:rPr lang="en-US" altLang="zh-CN" dirty="0"/>
            <a:t>-</a:t>
          </a:r>
          <a:r>
            <a:rPr lang="zh-CN" altLang="en-US" dirty="0"/>
            <a:t>“为什么”</a:t>
          </a:r>
        </a:p>
      </dgm:t>
    </dgm:pt>
    <dgm:pt modelId="{6B4E168A-FF01-4A5E-9C7C-B7674CB4F882}" type="parTrans" cxnId="{8852052D-7D00-4C2D-970F-58D698D7B0C7}">
      <dgm:prSet/>
      <dgm:spPr/>
      <dgm:t>
        <a:bodyPr/>
        <a:lstStyle/>
        <a:p>
          <a:endParaRPr lang="zh-CN" altLang="en-US"/>
        </a:p>
      </dgm:t>
    </dgm:pt>
    <dgm:pt modelId="{ED3B03F2-4105-4C16-B5D0-D32A416D0089}" type="sibTrans" cxnId="{8852052D-7D00-4C2D-970F-58D698D7B0C7}">
      <dgm:prSet/>
      <dgm:spPr/>
      <dgm:t>
        <a:bodyPr/>
        <a:lstStyle/>
        <a:p>
          <a:endParaRPr lang="zh-CN" altLang="en-US"/>
        </a:p>
      </dgm:t>
    </dgm:pt>
    <dgm:pt modelId="{9E111DEC-4FF0-444B-9024-0135A4CF61EF}">
      <dgm:prSet phldrT="[文本]"/>
      <dgm:spPr/>
      <dgm:t>
        <a:bodyPr/>
        <a:lstStyle/>
        <a:p>
          <a:r>
            <a:rPr lang="zh-CN" altLang="en-US" dirty="0"/>
            <a:t>防腐体系使用注意事项</a:t>
          </a:r>
        </a:p>
      </dgm:t>
    </dgm:pt>
    <dgm:pt modelId="{3D131AB6-1585-4C2B-8D0F-0656CA82AC69}" type="parTrans" cxnId="{F3D44599-6B65-4370-A79E-55D7D42CB57D}">
      <dgm:prSet/>
      <dgm:spPr/>
      <dgm:t>
        <a:bodyPr/>
        <a:lstStyle/>
        <a:p>
          <a:endParaRPr lang="zh-CN" altLang="en-US"/>
        </a:p>
      </dgm:t>
    </dgm:pt>
    <dgm:pt modelId="{7F11C93A-7196-4D90-8F39-D4805B3AA415}" type="sibTrans" cxnId="{F3D44599-6B65-4370-A79E-55D7D42CB57D}">
      <dgm:prSet/>
      <dgm:spPr/>
      <dgm:t>
        <a:bodyPr/>
        <a:lstStyle/>
        <a:p>
          <a:endParaRPr lang="zh-CN" altLang="en-US"/>
        </a:p>
      </dgm:t>
    </dgm:pt>
    <dgm:pt modelId="{577032C8-B735-4C21-B3AA-118F2A5B2C6C}">
      <dgm:prSet phldrT="[文本]"/>
      <dgm:spPr/>
      <dgm:t>
        <a:bodyPr/>
        <a:lstStyle/>
        <a:p>
          <a:r>
            <a:rPr lang="zh-CN" altLang="en-US" dirty="0"/>
            <a:t>思考题</a:t>
          </a:r>
        </a:p>
      </dgm:t>
    </dgm:pt>
    <dgm:pt modelId="{EAB1B1B2-9A51-4004-9401-E547C32F8D96}" type="parTrans" cxnId="{D85A280C-26C8-47BD-9255-EC3CB2C2A0A9}">
      <dgm:prSet/>
      <dgm:spPr/>
      <dgm:t>
        <a:bodyPr/>
        <a:lstStyle/>
        <a:p>
          <a:endParaRPr lang="zh-CN" altLang="en-US"/>
        </a:p>
      </dgm:t>
    </dgm:pt>
    <dgm:pt modelId="{937483CA-E10A-4C95-B2E4-37D08F5B9BDE}" type="sibTrans" cxnId="{D85A280C-26C8-47BD-9255-EC3CB2C2A0A9}">
      <dgm:prSet/>
      <dgm:spPr/>
      <dgm:t>
        <a:bodyPr/>
        <a:lstStyle/>
        <a:p>
          <a:endParaRPr lang="zh-CN" altLang="en-US"/>
        </a:p>
      </dgm:t>
    </dgm:pt>
    <dgm:pt modelId="{D230AAD5-9F20-4BEE-B740-C766846A698A}">
      <dgm:prSet phldrT="[文本]"/>
      <dgm:spPr/>
      <dgm:t>
        <a:bodyPr/>
        <a:lstStyle/>
        <a:p>
          <a:r>
            <a:rPr lang="zh-CN" altLang="en-US" dirty="0"/>
            <a:t>防腐体系的组成</a:t>
          </a:r>
          <a:r>
            <a:rPr lang="en-US" altLang="zh-CN" dirty="0"/>
            <a:t>-</a:t>
          </a:r>
          <a:r>
            <a:rPr lang="zh-CN" altLang="en-US" dirty="0"/>
            <a:t>“是什么”</a:t>
          </a:r>
        </a:p>
      </dgm:t>
    </dgm:pt>
    <dgm:pt modelId="{D0C10FF5-9F54-4EE3-BED9-C8C78819371E}" type="parTrans" cxnId="{6E573E4C-98EB-4A88-B980-6674A140D976}">
      <dgm:prSet/>
      <dgm:spPr/>
      <dgm:t>
        <a:bodyPr/>
        <a:lstStyle/>
        <a:p>
          <a:endParaRPr lang="zh-CN" altLang="en-US"/>
        </a:p>
      </dgm:t>
    </dgm:pt>
    <dgm:pt modelId="{B750375F-23DA-4E4F-9434-5A5566B6F089}" type="sibTrans" cxnId="{6E573E4C-98EB-4A88-B980-6674A140D976}">
      <dgm:prSet/>
      <dgm:spPr/>
      <dgm:t>
        <a:bodyPr/>
        <a:lstStyle/>
        <a:p>
          <a:endParaRPr lang="zh-CN" altLang="en-US"/>
        </a:p>
      </dgm:t>
    </dgm:pt>
    <dgm:pt modelId="{983F3B70-3448-4E27-9299-B904DCE1EA13}">
      <dgm:prSet phldrT="[文本]"/>
      <dgm:spPr/>
      <dgm:t>
        <a:bodyPr/>
        <a:lstStyle/>
        <a:p>
          <a:r>
            <a:rPr lang="zh-CN" altLang="en-US" dirty="0"/>
            <a:t>防腐体系如何生效以及如何判断</a:t>
          </a:r>
          <a:r>
            <a:rPr lang="en-US" altLang="zh-CN" dirty="0"/>
            <a:t>-</a:t>
          </a:r>
          <a:r>
            <a:rPr lang="zh-CN" altLang="en-US" dirty="0"/>
            <a:t>“怎么样”</a:t>
          </a:r>
        </a:p>
      </dgm:t>
    </dgm:pt>
    <dgm:pt modelId="{228529EF-B357-448A-9248-F57A8729CC82}" type="parTrans" cxnId="{6A13EF6F-35C5-4D95-AF1D-E06A22299795}">
      <dgm:prSet/>
      <dgm:spPr/>
      <dgm:t>
        <a:bodyPr/>
        <a:lstStyle/>
        <a:p>
          <a:endParaRPr lang="zh-CN" altLang="en-US"/>
        </a:p>
      </dgm:t>
    </dgm:pt>
    <dgm:pt modelId="{BFE1F02C-86C3-4373-9D32-E14C776CC54E}" type="sibTrans" cxnId="{6A13EF6F-35C5-4D95-AF1D-E06A22299795}">
      <dgm:prSet/>
      <dgm:spPr/>
      <dgm:t>
        <a:bodyPr/>
        <a:lstStyle/>
        <a:p>
          <a:endParaRPr lang="zh-CN" altLang="en-US"/>
        </a:p>
      </dgm:t>
    </dgm:pt>
    <dgm:pt modelId="{FC4E6207-EB83-4E7E-82F6-07A9DDFFB7F0}" type="pres">
      <dgm:prSet presAssocID="{D16DDE32-C61F-41B4-B09D-35E208A8597F}" presName="Name0" presStyleCnt="0">
        <dgm:presLayoutVars>
          <dgm:chMax val="7"/>
          <dgm:chPref val="7"/>
          <dgm:dir/>
        </dgm:presLayoutVars>
      </dgm:prSet>
      <dgm:spPr/>
    </dgm:pt>
    <dgm:pt modelId="{0FAC8899-2C3B-4BE4-834B-C777456AB1CB}" type="pres">
      <dgm:prSet presAssocID="{D16DDE32-C61F-41B4-B09D-35E208A8597F}" presName="Name1" presStyleCnt="0"/>
      <dgm:spPr/>
    </dgm:pt>
    <dgm:pt modelId="{0A45DEE7-D95B-4F1F-98E4-075C38E1C7E1}" type="pres">
      <dgm:prSet presAssocID="{D16DDE32-C61F-41B4-B09D-35E208A8597F}" presName="cycle" presStyleCnt="0"/>
      <dgm:spPr/>
    </dgm:pt>
    <dgm:pt modelId="{59DF4F82-7DC5-47E0-BD74-1B082BFFE188}" type="pres">
      <dgm:prSet presAssocID="{D16DDE32-C61F-41B4-B09D-35E208A8597F}" presName="srcNode" presStyleLbl="node1" presStyleIdx="0" presStyleCnt="6"/>
      <dgm:spPr/>
    </dgm:pt>
    <dgm:pt modelId="{A1896BA1-74E7-4BAD-9F6B-5374CE52E6AB}" type="pres">
      <dgm:prSet presAssocID="{D16DDE32-C61F-41B4-B09D-35E208A8597F}" presName="conn" presStyleLbl="parChTrans1D2" presStyleIdx="0" presStyleCnt="1"/>
      <dgm:spPr/>
    </dgm:pt>
    <dgm:pt modelId="{B3D631EE-D532-4D23-9C38-5FCA7C045836}" type="pres">
      <dgm:prSet presAssocID="{D16DDE32-C61F-41B4-B09D-35E208A8597F}" presName="extraNode" presStyleLbl="node1" presStyleIdx="0" presStyleCnt="6"/>
      <dgm:spPr/>
    </dgm:pt>
    <dgm:pt modelId="{ABDD0C1C-4C65-4331-99EC-D236D264AD15}" type="pres">
      <dgm:prSet presAssocID="{D16DDE32-C61F-41B4-B09D-35E208A8597F}" presName="dstNode" presStyleLbl="node1" presStyleIdx="0" presStyleCnt="6"/>
      <dgm:spPr/>
    </dgm:pt>
    <dgm:pt modelId="{562A1B22-4E55-43F8-85C0-8FE3AB59CA35}" type="pres">
      <dgm:prSet presAssocID="{D9D6A336-23C2-4B27-A735-3EBF6502D26B}" presName="text_1" presStyleLbl="node1" presStyleIdx="0" presStyleCnt="6">
        <dgm:presLayoutVars>
          <dgm:bulletEnabled val="1"/>
        </dgm:presLayoutVars>
      </dgm:prSet>
      <dgm:spPr/>
    </dgm:pt>
    <dgm:pt modelId="{173403E1-866A-40ED-9531-1B800CADC41E}" type="pres">
      <dgm:prSet presAssocID="{D9D6A336-23C2-4B27-A735-3EBF6502D26B}" presName="accent_1" presStyleCnt="0"/>
      <dgm:spPr/>
    </dgm:pt>
    <dgm:pt modelId="{15FE81EE-7A37-47E1-A766-09E4B5245C3A}" type="pres">
      <dgm:prSet presAssocID="{D9D6A336-23C2-4B27-A735-3EBF6502D26B}" presName="accentRepeatNode" presStyleLbl="solidFgAcc1" presStyleIdx="0" presStyleCnt="6"/>
      <dgm:spPr/>
    </dgm:pt>
    <dgm:pt modelId="{38AFB435-5212-4F8B-94E9-4A8384F42689}" type="pres">
      <dgm:prSet presAssocID="{E6D81298-D786-42BE-9FF7-29E2DB21AADA}" presName="text_2" presStyleLbl="node1" presStyleIdx="1" presStyleCnt="6">
        <dgm:presLayoutVars>
          <dgm:bulletEnabled val="1"/>
        </dgm:presLayoutVars>
      </dgm:prSet>
      <dgm:spPr/>
    </dgm:pt>
    <dgm:pt modelId="{C738E321-F2D5-4C0A-B2F4-1640A1F66A80}" type="pres">
      <dgm:prSet presAssocID="{E6D81298-D786-42BE-9FF7-29E2DB21AADA}" presName="accent_2" presStyleCnt="0"/>
      <dgm:spPr/>
    </dgm:pt>
    <dgm:pt modelId="{48123F1B-84C7-4780-8330-81B49F58F2A7}" type="pres">
      <dgm:prSet presAssocID="{E6D81298-D786-42BE-9FF7-29E2DB21AADA}" presName="accentRepeatNode" presStyleLbl="solidFgAcc1" presStyleIdx="1" presStyleCnt="6"/>
      <dgm:spPr/>
    </dgm:pt>
    <dgm:pt modelId="{9F624BD9-AA71-47BF-BB9D-55C99BC2EE1C}" type="pres">
      <dgm:prSet presAssocID="{D230AAD5-9F20-4BEE-B740-C766846A698A}" presName="text_3" presStyleLbl="node1" presStyleIdx="2" presStyleCnt="6">
        <dgm:presLayoutVars>
          <dgm:bulletEnabled val="1"/>
        </dgm:presLayoutVars>
      </dgm:prSet>
      <dgm:spPr/>
    </dgm:pt>
    <dgm:pt modelId="{CA406002-4A61-4D25-B381-7863CB9E7086}" type="pres">
      <dgm:prSet presAssocID="{D230AAD5-9F20-4BEE-B740-C766846A698A}" presName="accent_3" presStyleCnt="0"/>
      <dgm:spPr/>
    </dgm:pt>
    <dgm:pt modelId="{3B15E59B-8BE2-451A-8335-511115FCBBBD}" type="pres">
      <dgm:prSet presAssocID="{D230AAD5-9F20-4BEE-B740-C766846A698A}" presName="accentRepeatNode" presStyleLbl="solidFgAcc1" presStyleIdx="2" presStyleCnt="6"/>
      <dgm:spPr/>
    </dgm:pt>
    <dgm:pt modelId="{B741D3D7-DBB6-4EC2-BCB7-9D9C2BC6BCBA}" type="pres">
      <dgm:prSet presAssocID="{983F3B70-3448-4E27-9299-B904DCE1EA13}" presName="text_4" presStyleLbl="node1" presStyleIdx="3" presStyleCnt="6">
        <dgm:presLayoutVars>
          <dgm:bulletEnabled val="1"/>
        </dgm:presLayoutVars>
      </dgm:prSet>
      <dgm:spPr/>
    </dgm:pt>
    <dgm:pt modelId="{548AD635-30DA-492F-B91C-CB93C1BB10A8}" type="pres">
      <dgm:prSet presAssocID="{983F3B70-3448-4E27-9299-B904DCE1EA13}" presName="accent_4" presStyleCnt="0"/>
      <dgm:spPr/>
    </dgm:pt>
    <dgm:pt modelId="{496C997D-C4B6-440E-864F-6501155F1E61}" type="pres">
      <dgm:prSet presAssocID="{983F3B70-3448-4E27-9299-B904DCE1EA13}" presName="accentRepeatNode" presStyleLbl="solidFgAcc1" presStyleIdx="3" presStyleCnt="6"/>
      <dgm:spPr/>
    </dgm:pt>
    <dgm:pt modelId="{454BD426-F538-48C5-B84F-FD0941202FFF}" type="pres">
      <dgm:prSet presAssocID="{9E111DEC-4FF0-444B-9024-0135A4CF61EF}" presName="text_5" presStyleLbl="node1" presStyleIdx="4" presStyleCnt="6">
        <dgm:presLayoutVars>
          <dgm:bulletEnabled val="1"/>
        </dgm:presLayoutVars>
      </dgm:prSet>
      <dgm:spPr/>
    </dgm:pt>
    <dgm:pt modelId="{1F0FF6E3-C3D0-402C-B527-E5F0F2C4C6C6}" type="pres">
      <dgm:prSet presAssocID="{9E111DEC-4FF0-444B-9024-0135A4CF61EF}" presName="accent_5" presStyleCnt="0"/>
      <dgm:spPr/>
    </dgm:pt>
    <dgm:pt modelId="{BD3CA7C5-20BE-48CA-9427-35D46FDB28CF}" type="pres">
      <dgm:prSet presAssocID="{9E111DEC-4FF0-444B-9024-0135A4CF61EF}" presName="accentRepeatNode" presStyleLbl="solidFgAcc1" presStyleIdx="4" presStyleCnt="6"/>
      <dgm:spPr/>
    </dgm:pt>
    <dgm:pt modelId="{CA18AC93-380F-45C2-B0B0-096192D63CD6}" type="pres">
      <dgm:prSet presAssocID="{577032C8-B735-4C21-B3AA-118F2A5B2C6C}" presName="text_6" presStyleLbl="node1" presStyleIdx="5" presStyleCnt="6">
        <dgm:presLayoutVars>
          <dgm:bulletEnabled val="1"/>
        </dgm:presLayoutVars>
      </dgm:prSet>
      <dgm:spPr/>
    </dgm:pt>
    <dgm:pt modelId="{DED3BAB3-43FF-4C71-B760-EB1D8AB70711}" type="pres">
      <dgm:prSet presAssocID="{577032C8-B735-4C21-B3AA-118F2A5B2C6C}" presName="accent_6" presStyleCnt="0"/>
      <dgm:spPr/>
    </dgm:pt>
    <dgm:pt modelId="{6A30BC07-F9FD-4035-BFCE-B0A36F3E4087}" type="pres">
      <dgm:prSet presAssocID="{577032C8-B735-4C21-B3AA-118F2A5B2C6C}" presName="accentRepeatNode" presStyleLbl="solidFgAcc1" presStyleIdx="5" presStyleCnt="6"/>
      <dgm:spPr/>
    </dgm:pt>
  </dgm:ptLst>
  <dgm:cxnLst>
    <dgm:cxn modelId="{D85A280C-26C8-47BD-9255-EC3CB2C2A0A9}" srcId="{D16DDE32-C61F-41B4-B09D-35E208A8597F}" destId="{577032C8-B735-4C21-B3AA-118F2A5B2C6C}" srcOrd="5" destOrd="0" parTransId="{EAB1B1B2-9A51-4004-9401-E547C32F8D96}" sibTransId="{937483CA-E10A-4C95-B2E4-37D08F5B9BDE}"/>
    <dgm:cxn modelId="{5B0DA410-86A0-495D-8DCF-AEBBA298FB63}" type="presOf" srcId="{D16DDE32-C61F-41B4-B09D-35E208A8597F}" destId="{FC4E6207-EB83-4E7E-82F6-07A9DDFFB7F0}" srcOrd="0" destOrd="0" presId="urn:microsoft.com/office/officeart/2008/layout/VerticalCurvedList"/>
    <dgm:cxn modelId="{6ED91818-1567-42B9-A2F4-742BEE6272B8}" type="presOf" srcId="{D9D6A336-23C2-4B27-A735-3EBF6502D26B}" destId="{562A1B22-4E55-43F8-85C0-8FE3AB59CA35}" srcOrd="0" destOrd="0" presId="urn:microsoft.com/office/officeart/2008/layout/VerticalCurvedList"/>
    <dgm:cxn modelId="{74CF6E1E-C227-411B-B834-3F5FEE7E72B5}" srcId="{D16DDE32-C61F-41B4-B09D-35E208A8597F}" destId="{D9D6A336-23C2-4B27-A735-3EBF6502D26B}" srcOrd="0" destOrd="0" parTransId="{2C56B37F-253E-46CA-B671-54E82C635DBA}" sibTransId="{3D8DE083-4AF4-41CA-B4F2-5C13F44E00F9}"/>
    <dgm:cxn modelId="{8852052D-7D00-4C2D-970F-58D698D7B0C7}" srcId="{D16DDE32-C61F-41B4-B09D-35E208A8597F}" destId="{E6D81298-D786-42BE-9FF7-29E2DB21AADA}" srcOrd="1" destOrd="0" parTransId="{6B4E168A-FF01-4A5E-9C7C-B7674CB4F882}" sibTransId="{ED3B03F2-4105-4C16-B5D0-D32A416D0089}"/>
    <dgm:cxn modelId="{77342B3A-35B3-40D8-8512-4E72F0BBD749}" type="presOf" srcId="{E6D81298-D786-42BE-9FF7-29E2DB21AADA}" destId="{38AFB435-5212-4F8B-94E9-4A8384F42689}" srcOrd="0" destOrd="0" presId="urn:microsoft.com/office/officeart/2008/layout/VerticalCurvedList"/>
    <dgm:cxn modelId="{A96EAB4B-700A-47D6-AB8C-432DB611E9FD}" type="presOf" srcId="{3D8DE083-4AF4-41CA-B4F2-5C13F44E00F9}" destId="{A1896BA1-74E7-4BAD-9F6B-5374CE52E6AB}" srcOrd="0" destOrd="0" presId="urn:microsoft.com/office/officeart/2008/layout/VerticalCurvedList"/>
    <dgm:cxn modelId="{6E573E4C-98EB-4A88-B980-6674A140D976}" srcId="{D16DDE32-C61F-41B4-B09D-35E208A8597F}" destId="{D230AAD5-9F20-4BEE-B740-C766846A698A}" srcOrd="2" destOrd="0" parTransId="{D0C10FF5-9F54-4EE3-BED9-C8C78819371E}" sibTransId="{B750375F-23DA-4E4F-9434-5A5566B6F089}"/>
    <dgm:cxn modelId="{6A13EF6F-35C5-4D95-AF1D-E06A22299795}" srcId="{D16DDE32-C61F-41B4-B09D-35E208A8597F}" destId="{983F3B70-3448-4E27-9299-B904DCE1EA13}" srcOrd="3" destOrd="0" parTransId="{228529EF-B357-448A-9248-F57A8729CC82}" sibTransId="{BFE1F02C-86C3-4373-9D32-E14C776CC54E}"/>
    <dgm:cxn modelId="{E492B755-8E1D-498F-A129-58E3910F3C3F}" type="presOf" srcId="{D230AAD5-9F20-4BEE-B740-C766846A698A}" destId="{9F624BD9-AA71-47BF-BB9D-55C99BC2EE1C}" srcOrd="0" destOrd="0" presId="urn:microsoft.com/office/officeart/2008/layout/VerticalCurvedList"/>
    <dgm:cxn modelId="{9B821690-487E-4F1A-8960-2C039DA477F1}" type="presOf" srcId="{9E111DEC-4FF0-444B-9024-0135A4CF61EF}" destId="{454BD426-F538-48C5-B84F-FD0941202FFF}" srcOrd="0" destOrd="0" presId="urn:microsoft.com/office/officeart/2008/layout/VerticalCurvedList"/>
    <dgm:cxn modelId="{F3D44599-6B65-4370-A79E-55D7D42CB57D}" srcId="{D16DDE32-C61F-41B4-B09D-35E208A8597F}" destId="{9E111DEC-4FF0-444B-9024-0135A4CF61EF}" srcOrd="4" destOrd="0" parTransId="{3D131AB6-1585-4C2B-8D0F-0656CA82AC69}" sibTransId="{7F11C93A-7196-4D90-8F39-D4805B3AA415}"/>
    <dgm:cxn modelId="{B83D7CDF-ACA5-4127-A02E-4F4905AE9CF9}" type="presOf" srcId="{983F3B70-3448-4E27-9299-B904DCE1EA13}" destId="{B741D3D7-DBB6-4EC2-BCB7-9D9C2BC6BCBA}" srcOrd="0" destOrd="0" presId="urn:microsoft.com/office/officeart/2008/layout/VerticalCurvedList"/>
    <dgm:cxn modelId="{B43DDDFE-0950-4F16-BC10-F5A959083359}" type="presOf" srcId="{577032C8-B735-4C21-B3AA-118F2A5B2C6C}" destId="{CA18AC93-380F-45C2-B0B0-096192D63CD6}" srcOrd="0" destOrd="0" presId="urn:microsoft.com/office/officeart/2008/layout/VerticalCurvedList"/>
    <dgm:cxn modelId="{EFCB4D5C-8DEE-46AF-84F3-971B858BA820}" type="presParOf" srcId="{FC4E6207-EB83-4E7E-82F6-07A9DDFFB7F0}" destId="{0FAC8899-2C3B-4BE4-834B-C777456AB1CB}" srcOrd="0" destOrd="0" presId="urn:microsoft.com/office/officeart/2008/layout/VerticalCurvedList"/>
    <dgm:cxn modelId="{5B42C06F-670A-461D-9662-B6658FD92691}" type="presParOf" srcId="{0FAC8899-2C3B-4BE4-834B-C777456AB1CB}" destId="{0A45DEE7-D95B-4F1F-98E4-075C38E1C7E1}" srcOrd="0" destOrd="0" presId="urn:microsoft.com/office/officeart/2008/layout/VerticalCurvedList"/>
    <dgm:cxn modelId="{1A676783-339C-4203-9330-94521DB83519}" type="presParOf" srcId="{0A45DEE7-D95B-4F1F-98E4-075C38E1C7E1}" destId="{59DF4F82-7DC5-47E0-BD74-1B082BFFE188}" srcOrd="0" destOrd="0" presId="urn:microsoft.com/office/officeart/2008/layout/VerticalCurvedList"/>
    <dgm:cxn modelId="{9AC75650-3450-4AE2-BA30-01F4832CE6C4}" type="presParOf" srcId="{0A45DEE7-D95B-4F1F-98E4-075C38E1C7E1}" destId="{A1896BA1-74E7-4BAD-9F6B-5374CE52E6AB}" srcOrd="1" destOrd="0" presId="urn:microsoft.com/office/officeart/2008/layout/VerticalCurvedList"/>
    <dgm:cxn modelId="{D06F0719-CBB1-4DE7-825D-46C3BF0E696B}" type="presParOf" srcId="{0A45DEE7-D95B-4F1F-98E4-075C38E1C7E1}" destId="{B3D631EE-D532-4D23-9C38-5FCA7C045836}" srcOrd="2" destOrd="0" presId="urn:microsoft.com/office/officeart/2008/layout/VerticalCurvedList"/>
    <dgm:cxn modelId="{81D10938-49C4-459C-B307-AD9FC8CE113C}" type="presParOf" srcId="{0A45DEE7-D95B-4F1F-98E4-075C38E1C7E1}" destId="{ABDD0C1C-4C65-4331-99EC-D236D264AD15}" srcOrd="3" destOrd="0" presId="urn:microsoft.com/office/officeart/2008/layout/VerticalCurvedList"/>
    <dgm:cxn modelId="{C73594BE-FDCD-491D-8DF4-3593C13FB998}" type="presParOf" srcId="{0FAC8899-2C3B-4BE4-834B-C777456AB1CB}" destId="{562A1B22-4E55-43F8-85C0-8FE3AB59CA35}" srcOrd="1" destOrd="0" presId="urn:microsoft.com/office/officeart/2008/layout/VerticalCurvedList"/>
    <dgm:cxn modelId="{07CF2F33-0CB8-4E76-8C9F-6754360D7970}" type="presParOf" srcId="{0FAC8899-2C3B-4BE4-834B-C777456AB1CB}" destId="{173403E1-866A-40ED-9531-1B800CADC41E}" srcOrd="2" destOrd="0" presId="urn:microsoft.com/office/officeart/2008/layout/VerticalCurvedList"/>
    <dgm:cxn modelId="{F8DB91E1-5FA1-434C-985B-C9165B5472A0}" type="presParOf" srcId="{173403E1-866A-40ED-9531-1B800CADC41E}" destId="{15FE81EE-7A37-47E1-A766-09E4B5245C3A}" srcOrd="0" destOrd="0" presId="urn:microsoft.com/office/officeart/2008/layout/VerticalCurvedList"/>
    <dgm:cxn modelId="{8568CAB8-16C3-4502-B484-C1E453ACD98D}" type="presParOf" srcId="{0FAC8899-2C3B-4BE4-834B-C777456AB1CB}" destId="{38AFB435-5212-4F8B-94E9-4A8384F42689}" srcOrd="3" destOrd="0" presId="urn:microsoft.com/office/officeart/2008/layout/VerticalCurvedList"/>
    <dgm:cxn modelId="{9FC93B99-C846-4D6E-913A-660D99C4C25B}" type="presParOf" srcId="{0FAC8899-2C3B-4BE4-834B-C777456AB1CB}" destId="{C738E321-F2D5-4C0A-B2F4-1640A1F66A80}" srcOrd="4" destOrd="0" presId="urn:microsoft.com/office/officeart/2008/layout/VerticalCurvedList"/>
    <dgm:cxn modelId="{15AF5366-A4A9-4893-8062-0ADCE1CEF6E1}" type="presParOf" srcId="{C738E321-F2D5-4C0A-B2F4-1640A1F66A80}" destId="{48123F1B-84C7-4780-8330-81B49F58F2A7}" srcOrd="0" destOrd="0" presId="urn:microsoft.com/office/officeart/2008/layout/VerticalCurvedList"/>
    <dgm:cxn modelId="{C4916C55-9BAC-4838-8630-413A22A2F8E8}" type="presParOf" srcId="{0FAC8899-2C3B-4BE4-834B-C777456AB1CB}" destId="{9F624BD9-AA71-47BF-BB9D-55C99BC2EE1C}" srcOrd="5" destOrd="0" presId="urn:microsoft.com/office/officeart/2008/layout/VerticalCurvedList"/>
    <dgm:cxn modelId="{C601B936-3CDB-4A7E-9DC3-32888B1379DD}" type="presParOf" srcId="{0FAC8899-2C3B-4BE4-834B-C777456AB1CB}" destId="{CA406002-4A61-4D25-B381-7863CB9E7086}" srcOrd="6" destOrd="0" presId="urn:microsoft.com/office/officeart/2008/layout/VerticalCurvedList"/>
    <dgm:cxn modelId="{49F84C87-5E37-4BC4-8CDB-4B81B3779A1D}" type="presParOf" srcId="{CA406002-4A61-4D25-B381-7863CB9E7086}" destId="{3B15E59B-8BE2-451A-8335-511115FCBBBD}" srcOrd="0" destOrd="0" presId="urn:microsoft.com/office/officeart/2008/layout/VerticalCurvedList"/>
    <dgm:cxn modelId="{06922951-9D9D-44E7-AA66-58ADC23D7825}" type="presParOf" srcId="{0FAC8899-2C3B-4BE4-834B-C777456AB1CB}" destId="{B741D3D7-DBB6-4EC2-BCB7-9D9C2BC6BCBA}" srcOrd="7" destOrd="0" presId="urn:microsoft.com/office/officeart/2008/layout/VerticalCurvedList"/>
    <dgm:cxn modelId="{0CC2B969-27E9-4A40-9654-28DE2DAC3246}" type="presParOf" srcId="{0FAC8899-2C3B-4BE4-834B-C777456AB1CB}" destId="{548AD635-30DA-492F-B91C-CB93C1BB10A8}" srcOrd="8" destOrd="0" presId="urn:microsoft.com/office/officeart/2008/layout/VerticalCurvedList"/>
    <dgm:cxn modelId="{2C17502E-42A9-4141-82B3-DF0932E4F77C}" type="presParOf" srcId="{548AD635-30DA-492F-B91C-CB93C1BB10A8}" destId="{496C997D-C4B6-440E-864F-6501155F1E61}" srcOrd="0" destOrd="0" presId="urn:microsoft.com/office/officeart/2008/layout/VerticalCurvedList"/>
    <dgm:cxn modelId="{D5505F55-CA35-4E98-94BF-F0734FF5E6B5}" type="presParOf" srcId="{0FAC8899-2C3B-4BE4-834B-C777456AB1CB}" destId="{454BD426-F538-48C5-B84F-FD0941202FFF}" srcOrd="9" destOrd="0" presId="urn:microsoft.com/office/officeart/2008/layout/VerticalCurvedList"/>
    <dgm:cxn modelId="{B92B2D06-C408-4A45-9A82-F4AF3FE7D3E1}" type="presParOf" srcId="{0FAC8899-2C3B-4BE4-834B-C777456AB1CB}" destId="{1F0FF6E3-C3D0-402C-B527-E5F0F2C4C6C6}" srcOrd="10" destOrd="0" presId="urn:microsoft.com/office/officeart/2008/layout/VerticalCurvedList"/>
    <dgm:cxn modelId="{BF533E70-DAB4-4673-9705-084DF3F8B8B4}" type="presParOf" srcId="{1F0FF6E3-C3D0-402C-B527-E5F0F2C4C6C6}" destId="{BD3CA7C5-20BE-48CA-9427-35D46FDB28CF}" srcOrd="0" destOrd="0" presId="urn:microsoft.com/office/officeart/2008/layout/VerticalCurvedList"/>
    <dgm:cxn modelId="{DF9C8695-FA39-4AF0-8957-A3958C5656CC}" type="presParOf" srcId="{0FAC8899-2C3B-4BE4-834B-C777456AB1CB}" destId="{CA18AC93-380F-45C2-B0B0-096192D63CD6}" srcOrd="11" destOrd="0" presId="urn:microsoft.com/office/officeart/2008/layout/VerticalCurvedList"/>
    <dgm:cxn modelId="{2E33471B-F9F2-461C-BF6B-B7EC075A4985}" type="presParOf" srcId="{0FAC8899-2C3B-4BE4-834B-C777456AB1CB}" destId="{DED3BAB3-43FF-4C71-B760-EB1D8AB70711}" srcOrd="12" destOrd="0" presId="urn:microsoft.com/office/officeart/2008/layout/VerticalCurvedList"/>
    <dgm:cxn modelId="{4CC99194-77EC-4333-B0BC-7D3BA8D66C9D}" type="presParOf" srcId="{DED3BAB3-43FF-4C71-B760-EB1D8AB70711}" destId="{6A30BC07-F9FD-4035-BFCE-B0A36F3E40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6BA1-74E7-4BAD-9F6B-5374CE52E6AB}">
      <dsp:nvSpPr>
        <dsp:cNvPr id="0" name=""/>
        <dsp:cNvSpPr/>
      </dsp:nvSpPr>
      <dsp:spPr>
        <a:xfrm>
          <a:off x="-5288815" y="-809987"/>
          <a:ext cx="6297807" cy="6297807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A1B22-4E55-43F8-85C0-8FE3AB59CA35}">
      <dsp:nvSpPr>
        <dsp:cNvPr id="0" name=""/>
        <dsp:cNvSpPr/>
      </dsp:nvSpPr>
      <dsp:spPr>
        <a:xfrm>
          <a:off x="376238" y="246334"/>
          <a:ext cx="7686880" cy="49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0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什么是防腐体系</a:t>
          </a:r>
          <a:r>
            <a:rPr lang="en-US" altLang="zh-CN" sz="2300" kern="1200" dirty="0"/>
            <a:t>-</a:t>
          </a:r>
          <a:r>
            <a:rPr lang="zh-CN" altLang="en-US" sz="2300" kern="1200" dirty="0"/>
            <a:t>“是什么”</a:t>
          </a:r>
        </a:p>
      </dsp:txBody>
      <dsp:txXfrm>
        <a:off x="376238" y="246334"/>
        <a:ext cx="7686880" cy="492482"/>
      </dsp:txXfrm>
    </dsp:sp>
    <dsp:sp modelId="{15FE81EE-7A37-47E1-A766-09E4B5245C3A}">
      <dsp:nvSpPr>
        <dsp:cNvPr id="0" name=""/>
        <dsp:cNvSpPr/>
      </dsp:nvSpPr>
      <dsp:spPr>
        <a:xfrm>
          <a:off x="68436" y="184774"/>
          <a:ext cx="615602" cy="615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FB435-5212-4F8B-94E9-4A8384F42689}">
      <dsp:nvSpPr>
        <dsp:cNvPr id="0" name=""/>
        <dsp:cNvSpPr/>
      </dsp:nvSpPr>
      <dsp:spPr>
        <a:xfrm>
          <a:off x="781338" y="984964"/>
          <a:ext cx="7281780" cy="49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0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为什么要防腐体系</a:t>
          </a:r>
          <a:r>
            <a:rPr lang="en-US" altLang="zh-CN" sz="2300" kern="1200" dirty="0"/>
            <a:t>-</a:t>
          </a:r>
          <a:r>
            <a:rPr lang="zh-CN" altLang="en-US" sz="2300" kern="1200" dirty="0"/>
            <a:t>“为什么”</a:t>
          </a:r>
        </a:p>
      </dsp:txBody>
      <dsp:txXfrm>
        <a:off x="781338" y="984964"/>
        <a:ext cx="7281780" cy="492482"/>
      </dsp:txXfrm>
    </dsp:sp>
    <dsp:sp modelId="{48123F1B-84C7-4780-8330-81B49F58F2A7}">
      <dsp:nvSpPr>
        <dsp:cNvPr id="0" name=""/>
        <dsp:cNvSpPr/>
      </dsp:nvSpPr>
      <dsp:spPr>
        <a:xfrm>
          <a:off x="473537" y="923404"/>
          <a:ext cx="615602" cy="615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24BD9-AA71-47BF-BB9D-55C99BC2EE1C}">
      <dsp:nvSpPr>
        <dsp:cNvPr id="0" name=""/>
        <dsp:cNvSpPr/>
      </dsp:nvSpPr>
      <dsp:spPr>
        <a:xfrm>
          <a:off x="966580" y="1723594"/>
          <a:ext cx="7096537" cy="49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0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防腐体系的组成</a:t>
          </a:r>
          <a:r>
            <a:rPr lang="en-US" altLang="zh-CN" sz="2300" kern="1200" dirty="0"/>
            <a:t>-</a:t>
          </a:r>
          <a:r>
            <a:rPr lang="zh-CN" altLang="en-US" sz="2300" kern="1200" dirty="0"/>
            <a:t>“是什么”</a:t>
          </a:r>
        </a:p>
      </dsp:txBody>
      <dsp:txXfrm>
        <a:off x="966580" y="1723594"/>
        <a:ext cx="7096537" cy="492482"/>
      </dsp:txXfrm>
    </dsp:sp>
    <dsp:sp modelId="{3B15E59B-8BE2-451A-8335-511115FCBBBD}">
      <dsp:nvSpPr>
        <dsp:cNvPr id="0" name=""/>
        <dsp:cNvSpPr/>
      </dsp:nvSpPr>
      <dsp:spPr>
        <a:xfrm>
          <a:off x="658779" y="1662034"/>
          <a:ext cx="615602" cy="615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1D3D7-DBB6-4EC2-BCB7-9D9C2BC6BCBA}">
      <dsp:nvSpPr>
        <dsp:cNvPr id="0" name=""/>
        <dsp:cNvSpPr/>
      </dsp:nvSpPr>
      <dsp:spPr>
        <a:xfrm>
          <a:off x="966580" y="2461756"/>
          <a:ext cx="7096537" cy="49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0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防腐体系如何生效以及如何判断</a:t>
          </a:r>
          <a:r>
            <a:rPr lang="en-US" altLang="zh-CN" sz="2300" kern="1200" dirty="0"/>
            <a:t>-</a:t>
          </a:r>
          <a:r>
            <a:rPr lang="zh-CN" altLang="en-US" sz="2300" kern="1200" dirty="0"/>
            <a:t>“怎么样”</a:t>
          </a:r>
        </a:p>
      </dsp:txBody>
      <dsp:txXfrm>
        <a:off x="966580" y="2461756"/>
        <a:ext cx="7096537" cy="492482"/>
      </dsp:txXfrm>
    </dsp:sp>
    <dsp:sp modelId="{496C997D-C4B6-440E-864F-6501155F1E61}">
      <dsp:nvSpPr>
        <dsp:cNvPr id="0" name=""/>
        <dsp:cNvSpPr/>
      </dsp:nvSpPr>
      <dsp:spPr>
        <a:xfrm>
          <a:off x="658779" y="2400196"/>
          <a:ext cx="615602" cy="615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BD426-F538-48C5-B84F-FD0941202FFF}">
      <dsp:nvSpPr>
        <dsp:cNvPr id="0" name=""/>
        <dsp:cNvSpPr/>
      </dsp:nvSpPr>
      <dsp:spPr>
        <a:xfrm>
          <a:off x="781338" y="3200386"/>
          <a:ext cx="7281780" cy="49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0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防腐体系使用注意事项</a:t>
          </a:r>
        </a:p>
      </dsp:txBody>
      <dsp:txXfrm>
        <a:off x="781338" y="3200386"/>
        <a:ext cx="7281780" cy="492482"/>
      </dsp:txXfrm>
    </dsp:sp>
    <dsp:sp modelId="{BD3CA7C5-20BE-48CA-9427-35D46FDB28CF}">
      <dsp:nvSpPr>
        <dsp:cNvPr id="0" name=""/>
        <dsp:cNvSpPr/>
      </dsp:nvSpPr>
      <dsp:spPr>
        <a:xfrm>
          <a:off x="473537" y="3138825"/>
          <a:ext cx="615602" cy="615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8AC93-380F-45C2-B0B0-096192D63CD6}">
      <dsp:nvSpPr>
        <dsp:cNvPr id="0" name=""/>
        <dsp:cNvSpPr/>
      </dsp:nvSpPr>
      <dsp:spPr>
        <a:xfrm>
          <a:off x="376238" y="3939016"/>
          <a:ext cx="7686880" cy="492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90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思考题</a:t>
          </a:r>
        </a:p>
      </dsp:txBody>
      <dsp:txXfrm>
        <a:off x="376238" y="3939016"/>
        <a:ext cx="7686880" cy="492482"/>
      </dsp:txXfrm>
    </dsp:sp>
    <dsp:sp modelId="{6A30BC07-F9FD-4035-BFCE-B0A36F3E4087}">
      <dsp:nvSpPr>
        <dsp:cNvPr id="0" name=""/>
        <dsp:cNvSpPr/>
      </dsp:nvSpPr>
      <dsp:spPr>
        <a:xfrm>
          <a:off x="68436" y="3877455"/>
          <a:ext cx="615602" cy="615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60" y="4938395"/>
            <a:ext cx="5675630" cy="490220"/>
          </a:xfrm>
          <a:prstGeom prst="rect">
            <a:avLst/>
          </a:prstGeom>
        </p:spPr>
      </p:pic>
      <p:pic>
        <p:nvPicPr>
          <p:cNvPr id="2" name="图片 1" descr="中山中研公司logo2-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2310" y="581025"/>
            <a:ext cx="2009775" cy="487680"/>
          </a:xfrm>
          <a:prstGeom prst="rect">
            <a:avLst/>
          </a:prstGeom>
        </p:spPr>
      </p:pic>
      <p:sp>
        <p:nvSpPr>
          <p:cNvPr id="9" name="copyrights 2019, Sinno Cosmetic co.,ltd.…"/>
          <p:cNvSpPr txBox="1"/>
          <p:nvPr userDrawn="1"/>
        </p:nvSpPr>
        <p:spPr>
          <a:xfrm>
            <a:off x="865869" y="5645247"/>
            <a:ext cx="2405273" cy="431207"/>
          </a:xfrm>
          <a:prstGeom prst="rect">
            <a:avLst/>
          </a:prstGeom>
          <a:ln w="3175">
            <a:miter lim="400000"/>
          </a:ln>
        </p:spPr>
        <p:txBody>
          <a:bodyPr wrap="none" lIns="33718" tIns="33718" rIns="33718" bIns="33718" anchor="ctr">
            <a:spAutoFit/>
          </a:bodyPr>
          <a:lstStyle/>
          <a:p>
            <a:pPr algn="l">
              <a:lnSpc>
                <a:spcPct val="110000"/>
              </a:lnSpc>
              <a:defRPr sz="1300" b="0">
                <a:solidFill>
                  <a:srgbClr val="FFFFFF"/>
                </a:solidFill>
              </a:defRPr>
            </a:pPr>
            <a:r>
              <a:rPr lang="en-US" altLang="zh-CN" sz="1100" dirty="0"/>
              <a:t>C</a:t>
            </a:r>
            <a:r>
              <a:rPr sz="1100" dirty="0"/>
              <a:t>opyrights 20</a:t>
            </a:r>
            <a:r>
              <a:rPr lang="en-US" sz="1100" dirty="0"/>
              <a:t>22</a:t>
            </a:r>
            <a:r>
              <a:rPr sz="1100" dirty="0"/>
              <a:t>, </a:t>
            </a:r>
            <a:r>
              <a:rPr sz="1100" dirty="0" err="1"/>
              <a:t>Sinno</a:t>
            </a:r>
            <a:r>
              <a:rPr sz="1100" dirty="0"/>
              <a:t> Cosmetic </a:t>
            </a:r>
            <a:r>
              <a:rPr lang="en-US" sz="1100" dirty="0" err="1"/>
              <a:t>C</a:t>
            </a:r>
            <a:r>
              <a:rPr sz="1100" dirty="0" err="1"/>
              <a:t>o.,</a:t>
            </a:r>
            <a:r>
              <a:rPr lang="en-US" sz="1100" dirty="0" err="1"/>
              <a:t>L</a:t>
            </a:r>
            <a:r>
              <a:rPr sz="1100" dirty="0" err="1"/>
              <a:t>td</a:t>
            </a:r>
            <a:r>
              <a:rPr sz="1100" dirty="0"/>
              <a:t>.</a:t>
            </a:r>
          </a:p>
          <a:p>
            <a:pPr algn="l">
              <a:lnSpc>
                <a:spcPct val="110000"/>
              </a:lnSpc>
              <a:defRPr sz="1300" b="0">
                <a:solidFill>
                  <a:srgbClr val="FFFFFF"/>
                </a:solidFill>
              </a:defRPr>
            </a:pPr>
            <a:r>
              <a:rPr lang="en-US" sz="1100" dirty="0"/>
              <a:t>A</a:t>
            </a:r>
            <a:r>
              <a:rPr sz="1100" dirty="0"/>
              <a:t>ll </a:t>
            </a:r>
            <a:r>
              <a:rPr lang="en-US" sz="1100" dirty="0"/>
              <a:t>R</a:t>
            </a:r>
            <a:r>
              <a:rPr sz="1100" dirty="0"/>
              <a:t>ights </a:t>
            </a:r>
            <a:r>
              <a:rPr lang="en-US" sz="1100" dirty="0"/>
              <a:t>R</a:t>
            </a:r>
            <a:r>
              <a:rPr sz="1100" dirty="0"/>
              <a:t>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研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"/>
          <p:cNvSpPr/>
          <p:nvPr userDrawn="1"/>
        </p:nvSpPr>
        <p:spPr>
          <a:xfrm>
            <a:off x="-1" y="0"/>
            <a:ext cx="12192001" cy="2711610"/>
          </a:xfrm>
          <a:prstGeom prst="rect">
            <a:avLst/>
          </a:prstGeom>
          <a:solidFill>
            <a:srgbClr val="D3D6D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5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998" y="647345"/>
            <a:ext cx="4123528" cy="1759173"/>
          </a:xfrm>
          <a:prstGeom prst="rect">
            <a:avLst/>
          </a:prstGeom>
        </p:spPr>
      </p:pic>
      <p:sp>
        <p:nvSpPr>
          <p:cNvPr id="12" name="表格占位符 2"/>
          <p:cNvSpPr>
            <a:spLocks noGrp="1"/>
          </p:cNvSpPr>
          <p:nvPr>
            <p:ph type="tbl" sz="quarter" idx="11" hasCustomPrompt="1"/>
          </p:nvPr>
        </p:nvSpPr>
        <p:spPr>
          <a:xfrm>
            <a:off x="1273969" y="3053862"/>
            <a:ext cx="4822031" cy="3095787"/>
          </a:xfrm>
          <a:prstGeom prst="rect">
            <a:avLst/>
          </a:prstGeom>
        </p:spPr>
        <p:txBody>
          <a:bodyPr/>
          <a:lstStyle>
            <a:lvl1pPr marL="0" indent="0" algn="l" defTabSz="457200">
              <a:lnSpc>
                <a:spcPct val="150000"/>
              </a:lnSpc>
              <a:spcBef>
                <a:spcPts val="0"/>
              </a:spcBef>
              <a:buFontTx/>
              <a:buNone/>
              <a:defRPr lang="zh-CN" altLang="en-US" sz="2000" b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 defTabSz="457200">
              <a:lnSpc>
                <a:spcPct val="150000"/>
              </a:lnSpc>
              <a:defRPr sz="2000" b="0">
                <a:solidFill>
                  <a:srgbClr val="5E5E5E"/>
                </a:solidFill>
              </a:defRPr>
            </a:pPr>
            <a:r>
              <a:rPr lang="en-US" altLang="zh-CN" sz="1545" dirty="0">
                <a:solidFill>
                  <a:srgbClr val="92929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lang="zh-CN" altLang="en-US" sz="15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目录章节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5E5E5E"/>
                </a:solidFill>
              </a:defRPr>
            </a:pPr>
            <a:r>
              <a:rPr lang="en-US" altLang="zh-CN" sz="1545" dirty="0">
                <a:solidFill>
                  <a:srgbClr val="92929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lang="zh-CN" altLang="en-US" sz="15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用来跟</a:t>
            </a:r>
            <a:r>
              <a:rPr lang="zh-CN" altLang="en-US" sz="1545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客户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5E5E5E"/>
                </a:solidFill>
              </a:defRPr>
            </a:pPr>
            <a:r>
              <a:rPr lang="en-US" altLang="zh-CN" sz="1545" dirty="0">
                <a:solidFill>
                  <a:srgbClr val="92929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lang="zh-CN" altLang="en-US" sz="15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介绍你的提案思路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5E5E5E"/>
                </a:solidFill>
              </a:defRPr>
            </a:pPr>
            <a:r>
              <a:rPr lang="en-US" altLang="zh-CN" sz="1545" dirty="0">
                <a:solidFill>
                  <a:srgbClr val="92929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lang="zh-CN" altLang="en-US" sz="15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建议出现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5E5E5E"/>
                </a:solidFill>
              </a:defRPr>
            </a:pPr>
            <a:r>
              <a:rPr lang="en-US" altLang="zh-CN" sz="1545" dirty="0">
                <a:solidFill>
                  <a:srgbClr val="92929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r>
              <a:rPr lang="zh-CN" altLang="en-US" sz="15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亦可删去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5E5E5E"/>
                </a:solidFill>
              </a:defRPr>
            </a:pPr>
            <a:r>
              <a:rPr lang="en-US" altLang="zh-CN" sz="1545" dirty="0">
                <a:solidFill>
                  <a:srgbClr val="92929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r>
              <a:rPr lang="zh-CN" altLang="en-US" sz="15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替换文字使用</a:t>
            </a:r>
          </a:p>
          <a:p>
            <a:pPr algn="l" defTabSz="457200">
              <a:lnSpc>
                <a:spcPct val="150000"/>
              </a:lnSpc>
              <a:defRPr sz="2000" b="0">
                <a:solidFill>
                  <a:srgbClr val="5E5E5E"/>
                </a:solidFill>
              </a:defRPr>
            </a:pPr>
            <a:r>
              <a:rPr lang="en-US" altLang="zh-CN" sz="1545" dirty="0">
                <a:solidFill>
                  <a:srgbClr val="92929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</a:t>
            </a:r>
            <a:r>
              <a:rPr lang="zh-CN" altLang="en-US" sz="15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注意格式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名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26085" y="576225"/>
            <a:ext cx="1544061" cy="1660695"/>
          </a:xfrm>
          <a:prstGeom prst="rect">
            <a:avLst/>
          </a:prstGeom>
          <a:ln w="12700">
            <a:miter lim="400000"/>
          </a:ln>
        </p:spPr>
        <p:txBody>
          <a:bodyPr wrap="none" lIns="50792" tIns="50792" rIns="50792" bIns="50792" anchor="ctr">
            <a:spAutoFit/>
          </a:bodyPr>
          <a:lstStyle>
            <a:lvl1pPr>
              <a:defRPr kumimoji="0" lang="zh-CN" altLang="en-US" sz="11250" b="0" spc="-211" normalizeH="0" dirty="0">
                <a:solidFill>
                  <a:srgbClr val="888989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pPr lvl="0" defTabSz="580390" fontAlgn="auto" hangingPunct="0"/>
            <a:r>
              <a:rPr kumimoji="1" lang="en-US" altLang="zh-CN" dirty="0"/>
              <a:t>#1</a:t>
            </a:r>
            <a:endParaRPr kumimoji="1" lang="zh-CN" altLang="en-US" dirty="0"/>
          </a:p>
        </p:txBody>
      </p:sp>
      <p:sp>
        <p:nvSpPr>
          <p:cNvPr id="10" name="内容占位符 5"/>
          <p:cNvSpPr>
            <a:spLocks noGrp="1"/>
          </p:cNvSpPr>
          <p:nvPr>
            <p:ph sz="quarter" idx="10" hasCustomPrompt="1"/>
          </p:nvPr>
        </p:nvSpPr>
        <p:spPr>
          <a:xfrm>
            <a:off x="803672" y="2370830"/>
            <a:ext cx="9041309" cy="589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zh-CN" altLang="en-US" sz="351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 Light"/>
              </a:defRPr>
            </a:lvl1pPr>
            <a:lvl2pPr marL="312420" indent="0">
              <a:buFontTx/>
              <a:buNone/>
              <a:defRPr kumimoji="0" lang="zh-CN" altLang="en-US" sz="351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 Light"/>
              </a:defRPr>
            </a:lvl2pPr>
            <a:lvl3pPr marL="624840" indent="0">
              <a:buFontTx/>
              <a:buNone/>
              <a:defRPr kumimoji="0" lang="zh-CN" altLang="en-US" sz="351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 Light"/>
              </a:defRPr>
            </a:lvl3pPr>
            <a:lvl4pPr marL="937895" indent="0">
              <a:buFontTx/>
              <a:buNone/>
              <a:defRPr kumimoji="0" lang="zh-CN" altLang="en-US" sz="351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 Light"/>
              </a:defRPr>
            </a:lvl4pPr>
            <a:lvl5pPr marL="1250315" indent="0">
              <a:buFontTx/>
              <a:buNone/>
              <a:defRPr kumimoji="0" lang="zh-CN" altLang="en-US" sz="3515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Neue Light"/>
              </a:defRPr>
            </a:lvl5pPr>
          </a:lstStyle>
          <a:p>
            <a:r>
              <a:rPr lang="en-US" altLang="zh-CN" sz="35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35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章节名称（尽量简结）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803673" y="2985863"/>
            <a:ext cx="8840391" cy="3996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kumimoji="0" lang="zh-CN" altLang="en-US" sz="183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Helvetica Neue Light"/>
              </a:defRPr>
            </a:lvl1pPr>
            <a:lvl2pPr marL="312420" indent="0">
              <a:buFontTx/>
              <a:buNone/>
              <a:defRPr kumimoji="0" lang="zh-CN" altLang="en-US" sz="183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Helvetica Neue Light"/>
              </a:defRPr>
            </a:lvl2pPr>
            <a:lvl3pPr marL="624840" indent="0">
              <a:buFontTx/>
              <a:buNone/>
              <a:defRPr kumimoji="0" lang="zh-CN" altLang="en-US" sz="183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Helvetica Neue Light"/>
              </a:defRPr>
            </a:lvl3pPr>
            <a:lvl4pPr marL="937895" indent="0">
              <a:buFontTx/>
              <a:buNone/>
              <a:defRPr kumimoji="0" lang="zh-CN" altLang="en-US" sz="183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Helvetica Neue Light"/>
              </a:defRPr>
            </a:lvl4pPr>
            <a:lvl5pPr marL="1250315" indent="0">
              <a:buFontTx/>
              <a:buNone/>
              <a:defRPr kumimoji="0" lang="zh-CN" altLang="en-US" sz="183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Helvetica Neue Light"/>
              </a:defRPr>
            </a:lvl5pPr>
          </a:lstStyle>
          <a:p>
            <a:r>
              <a:rPr lang="zh-CN" altLang="en-US" sz="1830" dirty="0">
                <a:solidFill>
                  <a:schemeClr val="bg1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副标题（一般总结章节用，可不填）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07335" y="593708"/>
            <a:ext cx="7893778" cy="635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5D5C5B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主要内容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1114425" y="1276554"/>
            <a:ext cx="864000" cy="57600"/>
          </a:xfrm>
          <a:prstGeom prst="rect">
            <a:avLst/>
          </a:prstGeom>
          <a:solidFill>
            <a:srgbClr val="867F7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6543040"/>
            <a:ext cx="12192000" cy="316800"/>
          </a:xfrm>
          <a:prstGeom prst="rect">
            <a:avLst/>
          </a:prstGeom>
          <a:solidFill>
            <a:srgbClr val="409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中山中研公司logo2-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920" y="6578600"/>
            <a:ext cx="817880" cy="198755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001510" y="6578600"/>
            <a:ext cx="49383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内部文件  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COPYRIGHTS 2022   SINNO COSMETIC CO.,LTD.  ALL RIGHTS RESERVED. 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研业务联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314325"/>
            <a:ext cx="12192000" cy="3143251"/>
          </a:xfrm>
          <a:prstGeom prst="rect">
            <a:avLst/>
          </a:prstGeom>
          <a:solidFill>
            <a:srgbClr val="D3D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26" name="Picture 2" descr="D:\zmq77777777\工作\中研及明色logo\中山中研公司log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03" y="5704433"/>
            <a:ext cx="2214566" cy="5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1247775" y="2129790"/>
            <a:ext cx="43008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 YOU!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1247775" y="3307715"/>
            <a:ext cx="264287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业务联系：</a:t>
            </a:r>
          </a:p>
          <a:p>
            <a:pPr fontAlgn="auto">
              <a:lnSpc>
                <a:spcPct val="150000"/>
              </a:lnSpc>
            </a:pP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中研化妆品有限公司</a:t>
            </a:r>
          </a:p>
          <a:p>
            <a:pPr fontAlgn="auto"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T  (0760) - 85202606</a:t>
            </a:r>
          </a:p>
          <a:p>
            <a:pPr fontAlgn="auto"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E  product@sinnolab.com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1247775" y="5809615"/>
            <a:ext cx="52495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www.sinnolab.com</a:t>
            </a:r>
          </a:p>
          <a:p>
            <a:pPr fontAlgn="auto"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地址：广东中山南朗华南现代中医药城完美路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号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019. 6…"/>
          <p:cNvSpPr txBox="1"/>
          <p:nvPr/>
        </p:nvSpPr>
        <p:spPr>
          <a:xfrm>
            <a:off x="865869" y="2882128"/>
            <a:ext cx="6918303" cy="1714699"/>
          </a:xfrm>
          <a:prstGeom prst="rect">
            <a:avLst/>
          </a:prstGeom>
          <a:ln w="3175">
            <a:miter lim="400000"/>
          </a:ln>
        </p:spPr>
        <p:txBody>
          <a:bodyPr wrap="none" lIns="33718" tIns="33718" rIns="33718" bIns="33718" anchor="ctr">
            <a:spAutoFit/>
          </a:bodyPr>
          <a:lstStyle/>
          <a:p>
            <a:pPr algn="l">
              <a:defRPr sz="5800" spc="58">
                <a:solidFill>
                  <a:srgbClr val="FFFFFF"/>
                </a:solidFill>
              </a:defRPr>
            </a:pPr>
            <a:r>
              <a:rPr sz="408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altLang="zh-CN" sz="4080" dirty="0">
                <a:latin typeface="微软雅黑" panose="020B0503020204020204" charset="-122"/>
                <a:ea typeface="微软雅黑" panose="020B0503020204020204" charset="-122"/>
              </a:rPr>
              <a:t>22</a:t>
            </a:r>
            <a:r>
              <a:rPr lang="en-US" sz="408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en-US" altLang="zh-CN" sz="4080" dirty="0">
                <a:latin typeface="微软雅黑" panose="020B0503020204020204" charset="-122"/>
                <a:ea typeface="微软雅黑" panose="020B0503020204020204" charset="-122"/>
              </a:rPr>
              <a:t>04/08</a:t>
            </a:r>
            <a:endParaRPr sz="408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defRPr sz="6000" spc="59">
                <a:solidFill>
                  <a:srgbClr val="FFFFFF"/>
                </a:solidFill>
              </a:defRPr>
            </a:pPr>
            <a:r>
              <a:rPr lang="zh-CN" altLang="en-US" sz="4220" dirty="0">
                <a:latin typeface="微软雅黑" panose="020B0503020204020204" charset="-122"/>
                <a:ea typeface="微软雅黑" panose="020B0503020204020204" charset="-122"/>
              </a:rPr>
              <a:t>化妆品中防腐体系基本机理</a:t>
            </a:r>
            <a:endParaRPr lang="en-US" altLang="zh-CN" sz="422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defRPr sz="6000" spc="59">
                <a:solidFill>
                  <a:srgbClr val="FFFFFF"/>
                </a:solidFill>
              </a:defRPr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分享人：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Evan</a:t>
            </a:r>
            <a:endParaRPr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为什么需要防腐体系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D463C9-8939-40BC-9F0B-87751FB2BB19}"/>
              </a:ext>
            </a:extLst>
          </p:cNvPr>
          <p:cNvSpPr txBox="1"/>
          <p:nvPr/>
        </p:nvSpPr>
        <p:spPr>
          <a:xfrm>
            <a:off x="1007335" y="1338110"/>
            <a:ext cx="50886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微生物适宜生长的环境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四种菌的最佳生长环境各不相同，抗防腐剂的能力也各不相同。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温度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en-US" altLang="zh-CN" sz="2400" dirty="0"/>
              <a:t>pH</a:t>
            </a:r>
          </a:p>
          <a:p>
            <a:pPr marL="457200" indent="-457200">
              <a:buAutoNum type="arabicPeriod"/>
            </a:pPr>
            <a:r>
              <a:rPr lang="zh-CN" altLang="en-US" sz="2400" dirty="0"/>
              <a:t>氧气浓度</a:t>
            </a:r>
            <a:r>
              <a:rPr lang="en-US" altLang="zh-CN" sz="2400" dirty="0"/>
              <a:t>	</a:t>
            </a:r>
          </a:p>
          <a:p>
            <a:pPr marL="457200" indent="-457200">
              <a:buAutoNum type="arabicPeriod"/>
            </a:pPr>
            <a:r>
              <a:rPr lang="zh-CN" altLang="en-US" sz="2400" dirty="0"/>
              <a:t>二氧化碳浓度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光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渗透压</a:t>
            </a:r>
            <a:endParaRPr lang="en-US" altLang="zh-CN" sz="2400" dirty="0"/>
          </a:p>
          <a:p>
            <a:pPr marL="457200" indent="-457200">
              <a:buFontTx/>
              <a:buAutoNum type="arabicPeriod"/>
            </a:pPr>
            <a:r>
              <a:rPr lang="zh-CN" altLang="en-US" sz="2400" dirty="0"/>
              <a:t>营养物质</a:t>
            </a:r>
            <a:r>
              <a:rPr lang="en-US" altLang="zh-CN" sz="2400" b="1" dirty="0"/>
              <a:t>	</a:t>
            </a:r>
          </a:p>
          <a:p>
            <a:pPr marL="457200" indent="-457200">
              <a:buAutoNum type="arabicPeriod"/>
            </a:pPr>
            <a:r>
              <a:rPr lang="zh-CN" altLang="en-US" sz="2400" b="1" dirty="0"/>
              <a:t>水活度</a:t>
            </a:r>
            <a:r>
              <a:rPr lang="en-US" altLang="zh-CN" sz="2400" b="1" baseline="30000" dirty="0"/>
              <a:t>#</a:t>
            </a:r>
            <a:r>
              <a:rPr lang="en-US" altLang="zh-CN" sz="2400" b="1" dirty="0"/>
              <a:t>	</a:t>
            </a:r>
            <a:r>
              <a:rPr lang="zh-CN" altLang="en-US" sz="2400" dirty="0"/>
              <a:t>红糖、蜂蜜等</a:t>
            </a:r>
            <a:endParaRPr lang="en-US" altLang="zh-CN" sz="24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20C406A-D573-4C28-9E96-0EF1A8C8D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40752"/>
              </p:ext>
            </p:extLst>
          </p:nvPr>
        </p:nvGraphicFramePr>
        <p:xfrm>
          <a:off x="6096000" y="0"/>
          <a:ext cx="6096000" cy="6536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037">
                  <a:extLst>
                    <a:ext uri="{9D8B030D-6E8A-4147-A177-3AD203B41FA5}">
                      <a16:colId xmlns:a16="http://schemas.microsoft.com/office/drawing/2014/main" val="1350471560"/>
                    </a:ext>
                  </a:extLst>
                </a:gridCol>
                <a:gridCol w="1692294">
                  <a:extLst>
                    <a:ext uri="{9D8B030D-6E8A-4147-A177-3AD203B41FA5}">
                      <a16:colId xmlns:a16="http://schemas.microsoft.com/office/drawing/2014/main" val="2600605060"/>
                    </a:ext>
                  </a:extLst>
                </a:gridCol>
                <a:gridCol w="981718">
                  <a:extLst>
                    <a:ext uri="{9D8B030D-6E8A-4147-A177-3AD203B41FA5}">
                      <a16:colId xmlns:a16="http://schemas.microsoft.com/office/drawing/2014/main" val="2965080560"/>
                    </a:ext>
                  </a:extLst>
                </a:gridCol>
                <a:gridCol w="1084565">
                  <a:extLst>
                    <a:ext uri="{9D8B030D-6E8A-4147-A177-3AD203B41FA5}">
                      <a16:colId xmlns:a16="http://schemas.microsoft.com/office/drawing/2014/main" val="3577506737"/>
                    </a:ext>
                  </a:extLst>
                </a:gridCol>
                <a:gridCol w="1935386">
                  <a:extLst>
                    <a:ext uri="{9D8B030D-6E8A-4147-A177-3AD203B41FA5}">
                      <a16:colId xmlns:a16="http://schemas.microsoft.com/office/drawing/2014/main" val="148836507"/>
                    </a:ext>
                  </a:extLst>
                </a:gridCol>
              </a:tblGrid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水活度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细菌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霉菌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酵母菌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经典产品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60244"/>
                  </a:ext>
                </a:extLst>
              </a:tr>
              <a:tr h="13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0.97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（阳）肉毒杆菌 </a:t>
                      </a:r>
                      <a:r>
                        <a:rPr lang="en-US" sz="800" u="none" strike="noStrike">
                          <a:effectLst/>
                        </a:rPr>
                        <a:t>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鲜肉，水果，蔬菜，罐装水果，灌装蔬菜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696473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（阴）荧光假单胞菌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71490"/>
                  </a:ext>
                </a:extLst>
              </a:tr>
              <a:tr h="1391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0.95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（阴）大肠杆菌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低盐培根，煮熟的香肠，鼻喷雾剂，眼药水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480600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（阳）产气荚膜梭菌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173111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（阴）鼠伤寒沙门氏杆菌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3317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（阴）霍乱弧菌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96726"/>
                  </a:ext>
                </a:extLst>
              </a:tr>
              <a:tr h="13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0.94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（阳）肉毒杆菌 </a:t>
                      </a:r>
                      <a:r>
                        <a:rPr lang="en-US" sz="800" u="none" strike="noStrike">
                          <a:effectLst/>
                        </a:rPr>
                        <a:t>A, 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黑色葡萄状穗霉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049917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（阴）肠炎弧菌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90555"/>
                  </a:ext>
                </a:extLst>
              </a:tr>
              <a:tr h="2770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0.93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（阳）蜡样芽孢杆菌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黑根霉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一些奶酪，腌肉（火腿），烘焙食品，炼乳，辣液体，悬浮液，外用乳液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678664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0.92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（阳）李斯特菌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441772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0.91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（阳）枯草杆菌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829081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（阳）金黄色葡萄球菌（厌氧）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粉红单端胞霉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酿酒酵母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104925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0.88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念珠菌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15208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0.87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（阳）金黄色葡萄球菌（嗜氧）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290433"/>
                  </a:ext>
                </a:extLst>
              </a:tr>
              <a:tr h="5541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0.85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短棒曲霉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加糖炼乳，陈年奶酪（切达干酪），发酵香肠（萨拉米香肠），干肉（生涩），培根，大多数果汁浓缩物，巧克力糖浆，水果蛋糕，软糖，止咳糖浆，口服止痛药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23204"/>
                  </a:ext>
                </a:extLst>
              </a:tr>
              <a:tr h="141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0.84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雪白丝衣霉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631136"/>
                  </a:ext>
                </a:extLst>
              </a:tr>
              <a:tr h="1391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0.83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扩展青霉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Deharymoces hansenii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613872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岛青霉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420671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鲜绿青霉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71722"/>
                  </a:ext>
                </a:extLst>
              </a:tr>
              <a:tr h="13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0.82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</a:rPr>
                        <a:t>曲霉菌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533298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寄生曲霉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912811"/>
                  </a:ext>
                </a:extLst>
              </a:tr>
              <a:tr h="13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0.81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青圆弧青霉菌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095462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展开青霉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52519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酵母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249854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0.79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Penicillium martensii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659285"/>
                  </a:ext>
                </a:extLst>
              </a:tr>
              <a:tr h="2770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0.78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黄曲霉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果酱，橘子果酱，小杏仁饼，糖渍水果，糖蜜，无花果干，咸鱼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47486"/>
                  </a:ext>
                </a:extLst>
              </a:tr>
              <a:tr h="13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0.77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黑曲霉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606092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赭曲霉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05458"/>
                  </a:ext>
                </a:extLst>
              </a:tr>
              <a:tr h="13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0.75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局限曲霉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10430"/>
                  </a:ext>
                </a:extLst>
              </a:tr>
              <a:tr h="139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亮白曲霉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81561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0.71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谢瓦散囊菌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734080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0.7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阿姆斯特丹散囊菌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278961"/>
                  </a:ext>
                </a:extLst>
              </a:tr>
              <a:tr h="2770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0.62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鲁氏酵母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干果，玉米糖浆，甘草，棉花糖，口香糖，干宠物食品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774003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0.61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红曲霉孢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426181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0.6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无微生物可增殖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329302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0.5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无微生物可增殖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焦糖，太妃糖，蜂蜜，面条，外用药膏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873559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0.4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无微生物可增殖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全蛋粉可可液中心止咳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535210"/>
                  </a:ext>
                </a:extLst>
              </a:tr>
              <a:tr h="2770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0.3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无微生物可增殖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饼干，淀粉为主的零食，蛋糕混合料，维生素片，栓剂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80064"/>
                  </a:ext>
                </a:extLst>
              </a:tr>
              <a:tr h="13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0.2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无微生物可增殖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</a:rPr>
                        <a:t>煮糖，奶粉，婴儿配方奶粉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9" marR="4629" marT="4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815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3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为什么需要防腐体系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D463C9-8939-40BC-9F0B-87751FB2BB19}"/>
              </a:ext>
            </a:extLst>
          </p:cNvPr>
          <p:cNvSpPr txBox="1"/>
          <p:nvPr/>
        </p:nvSpPr>
        <p:spPr>
          <a:xfrm>
            <a:off x="1007335" y="1338110"/>
            <a:ext cx="5088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控制化妆品中微生物环境来抑菌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温度</a:t>
            </a:r>
            <a:r>
              <a:rPr lang="en-US" altLang="zh-CN" sz="2400" dirty="0"/>
              <a:t>							</a:t>
            </a:r>
          </a:p>
          <a:p>
            <a:pPr marL="457200" indent="-457200">
              <a:buAutoNum type="arabicPeriod"/>
            </a:pPr>
            <a:r>
              <a:rPr lang="en-US" altLang="zh-CN" sz="2400" dirty="0"/>
              <a:t>pH</a:t>
            </a:r>
          </a:p>
          <a:p>
            <a:pPr marL="457200" indent="-457200">
              <a:buAutoNum type="arabicPeriod"/>
            </a:pPr>
            <a:r>
              <a:rPr lang="zh-CN" altLang="en-US" sz="2400" dirty="0"/>
              <a:t>氧气浓度</a:t>
            </a:r>
            <a:r>
              <a:rPr lang="en-US" altLang="zh-CN" sz="2400" dirty="0"/>
              <a:t>	</a:t>
            </a:r>
          </a:p>
          <a:p>
            <a:pPr marL="457200" indent="-457200">
              <a:buAutoNum type="arabicPeriod"/>
            </a:pPr>
            <a:r>
              <a:rPr lang="zh-CN" altLang="en-US" sz="2400" dirty="0"/>
              <a:t>二氧化碳浓度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光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渗透压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营养物质</a:t>
            </a:r>
            <a:r>
              <a:rPr lang="en-US" altLang="zh-CN" sz="2400" b="1" dirty="0"/>
              <a:t>	</a:t>
            </a:r>
          </a:p>
          <a:p>
            <a:pPr marL="457200" indent="-457200">
              <a:buAutoNum type="arabicPeriod"/>
            </a:pPr>
            <a:r>
              <a:rPr lang="zh-CN" altLang="en-US" sz="2400" dirty="0"/>
              <a:t>水活度</a:t>
            </a:r>
            <a:r>
              <a:rPr lang="en-US" altLang="zh-CN" sz="2400" b="1" dirty="0"/>
              <a:t>	</a:t>
            </a:r>
            <a:endParaRPr lang="en-US" altLang="zh-CN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107F9D-1528-4699-B915-F843A513F1E3}"/>
              </a:ext>
            </a:extLst>
          </p:cNvPr>
          <p:cNvSpPr txBox="1"/>
          <p:nvPr/>
        </p:nvSpPr>
        <p:spPr>
          <a:xfrm>
            <a:off x="6096000" y="1338110"/>
            <a:ext cx="50886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某些产品冷链运输、保存</a:t>
            </a:r>
            <a:endParaRPr lang="en-US" altLang="zh-CN" sz="2400" dirty="0"/>
          </a:p>
          <a:p>
            <a:r>
              <a:rPr lang="zh-CN" altLang="en-US" sz="2400" dirty="0"/>
              <a:t>极端</a:t>
            </a:r>
            <a:r>
              <a:rPr lang="en-US" altLang="zh-CN" sz="2400" dirty="0"/>
              <a:t>pH</a:t>
            </a:r>
            <a:r>
              <a:rPr lang="zh-CN" altLang="en-US" sz="2400" dirty="0"/>
              <a:t>，如脱毛膏、皂基洁面</a:t>
            </a:r>
            <a:endParaRPr lang="en-US" altLang="zh-CN" sz="2400" dirty="0"/>
          </a:p>
          <a:p>
            <a:r>
              <a:rPr lang="zh-CN" altLang="en-US" sz="2400" dirty="0"/>
              <a:t>某些产品氮气保护</a:t>
            </a:r>
            <a:endParaRPr lang="en-US" altLang="zh-CN" sz="2400" dirty="0"/>
          </a:p>
          <a:p>
            <a:r>
              <a:rPr lang="zh-CN" altLang="en-US" sz="2400" dirty="0"/>
              <a:t>某些产品氮气保护</a:t>
            </a:r>
            <a:endParaRPr lang="en-US" altLang="zh-CN" sz="2400" dirty="0"/>
          </a:p>
          <a:p>
            <a:r>
              <a:rPr lang="zh-CN" altLang="en-US" sz="2400" dirty="0"/>
              <a:t>避光</a:t>
            </a:r>
            <a:r>
              <a:rPr lang="en-US" altLang="zh-CN" sz="2400" dirty="0"/>
              <a:t>/</a:t>
            </a:r>
            <a:r>
              <a:rPr lang="zh-CN" altLang="en-US" sz="2400" dirty="0"/>
              <a:t>开放光</a:t>
            </a:r>
            <a:endParaRPr lang="en-US" altLang="zh-CN" sz="2400" dirty="0"/>
          </a:p>
          <a:p>
            <a:r>
              <a:rPr lang="zh-CN" altLang="en-US" sz="2400" dirty="0"/>
              <a:t>如磨砂浴盐、糖磨砂面膜</a:t>
            </a:r>
            <a:endParaRPr lang="en-US" altLang="zh-CN" sz="2400" dirty="0"/>
          </a:p>
          <a:p>
            <a:r>
              <a:rPr lang="zh-CN" altLang="en-US" sz="2400" dirty="0"/>
              <a:t>如使用</a:t>
            </a:r>
            <a:r>
              <a:rPr lang="en-US" altLang="zh-CN" sz="2400" dirty="0"/>
              <a:t>EDTA</a:t>
            </a:r>
            <a:r>
              <a:rPr lang="zh-CN" altLang="en-US" sz="2400" dirty="0"/>
              <a:t>二钠、植酸钠螯合矿物质</a:t>
            </a:r>
            <a:endParaRPr lang="en-US" altLang="zh-CN" sz="2400" dirty="0"/>
          </a:p>
          <a:p>
            <a:r>
              <a:rPr lang="zh-CN" altLang="en-US" sz="2400" dirty="0"/>
              <a:t>如高浓度甘油产品、多元醇产品等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其它：如巴氏消毒</a:t>
            </a:r>
            <a:r>
              <a:rPr lang="en-US" altLang="zh-CN" sz="2400" dirty="0"/>
              <a:t>+</a:t>
            </a:r>
            <a:r>
              <a:rPr lang="zh-CN" altLang="en-US" sz="2400" dirty="0"/>
              <a:t>保护包材</a:t>
            </a:r>
            <a:r>
              <a:rPr lang="en-US" altLang="zh-CN" sz="2400" dirty="0"/>
              <a:t>+</a:t>
            </a:r>
            <a:r>
              <a:rPr lang="zh-CN" altLang="en-US" sz="2400" dirty="0"/>
              <a:t>特定使用方法等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27352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为什么需要防腐体系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D463C9-8939-40BC-9F0B-87751FB2BB19}"/>
              </a:ext>
            </a:extLst>
          </p:cNvPr>
          <p:cNvSpPr txBox="1"/>
          <p:nvPr/>
        </p:nvSpPr>
        <p:spPr>
          <a:xfrm>
            <a:off x="1007335" y="1338110"/>
            <a:ext cx="508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控制化妆品中微生物环境来抑菌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ISO 29621-2017, SN/T 4455-2016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864F07-45BD-45E5-A7AB-BBD0FDF8F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0"/>
            <a:ext cx="5727009" cy="33924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25F563-9EF2-488B-8FC5-F92A84BA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43" y="3392488"/>
            <a:ext cx="7659757" cy="31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7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防腐体系的组成</a:t>
            </a:r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4299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抑制</a:t>
            </a:r>
            <a:r>
              <a:rPr lang="zh-CN" altLang="en-US" sz="2400" b="1" dirty="0"/>
              <a:t>微生物</a:t>
            </a:r>
            <a:r>
              <a:rPr lang="zh-CN" altLang="en-US" sz="2400" dirty="0"/>
              <a:t>在化妆品中的生长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上述有限的几个防腐体系，大部分化妆品并不能满足，或者只能部分满足。</a:t>
            </a:r>
            <a:endParaRPr lang="en-US" altLang="zh-CN" sz="2400" dirty="0"/>
          </a:p>
          <a:p>
            <a:r>
              <a:rPr lang="zh-CN" altLang="en-US" sz="2400" dirty="0"/>
              <a:t>一般的防腐体系是通过在上述防腐体系基础上，再添加防腐剂或其它防腐成分来实现的。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b="1" dirty="0"/>
              <a:t>防腐剂</a:t>
            </a:r>
            <a:r>
              <a:rPr lang="zh-CN" altLang="en-US" sz="2400" dirty="0"/>
              <a:t>：以抑制微生物在化妆品中的生长为目的而在化妆品中加入的物质。（中国法规定义）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根据中国法规</a:t>
            </a:r>
            <a:r>
              <a:rPr lang="en-US" altLang="zh-CN" sz="2400" dirty="0"/>
              <a:t>《</a:t>
            </a:r>
            <a:r>
              <a:rPr lang="zh-CN" altLang="en-US" sz="2400" dirty="0"/>
              <a:t>化妆品安全技术规范</a:t>
            </a:r>
            <a:r>
              <a:rPr lang="en-US" altLang="zh-CN" sz="2400" dirty="0"/>
              <a:t>》2015</a:t>
            </a:r>
            <a:r>
              <a:rPr lang="zh-CN" altLang="en-US" sz="2400" dirty="0"/>
              <a:t>年版，</a:t>
            </a:r>
            <a:r>
              <a:rPr lang="zh-CN" altLang="en-US" sz="2400" b="1" i="1" u="sng" dirty="0"/>
              <a:t>只有</a:t>
            </a:r>
            <a:r>
              <a:rPr lang="zh-CN" altLang="en-US" sz="2400" dirty="0"/>
              <a:t>表</a:t>
            </a:r>
            <a:r>
              <a:rPr lang="en-US" altLang="zh-CN" sz="2400" dirty="0"/>
              <a:t>4 </a:t>
            </a:r>
            <a:r>
              <a:rPr lang="zh-CN" altLang="en-US" sz="2400" dirty="0"/>
              <a:t>中列出的</a:t>
            </a:r>
            <a:r>
              <a:rPr lang="en-US" altLang="zh-CN" sz="2400" dirty="0"/>
              <a:t>51</a:t>
            </a:r>
            <a:r>
              <a:rPr lang="zh-CN" altLang="en-US" sz="2400" dirty="0"/>
              <a:t>项化妆品成分被称为“防腐剂”，其它成分</a:t>
            </a:r>
            <a:r>
              <a:rPr lang="zh-CN" altLang="en-US" sz="2400" b="1" i="1" u="sng" dirty="0"/>
              <a:t>不得</a:t>
            </a:r>
            <a:r>
              <a:rPr lang="zh-CN" altLang="en-US" sz="2400" dirty="0"/>
              <a:t>称为“防腐剂”，这些成分被称为“准用防腐剂”。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#</a:t>
            </a:r>
            <a:r>
              <a:rPr lang="zh-CN" altLang="en-US" sz="2400" dirty="0"/>
              <a:t>对羟基苯乙酮、辛酰羟肟酸是不是防腐剂？</a:t>
            </a:r>
            <a:r>
              <a:rPr lang="en-US" altLang="zh-CN" sz="2400" dirty="0"/>
              <a:t>1,2-</a:t>
            </a:r>
            <a:r>
              <a:rPr lang="zh-CN" altLang="en-US" sz="2400" dirty="0"/>
              <a:t>己二醇、乙基己基甘油呢？</a:t>
            </a:r>
            <a:r>
              <a:rPr lang="en-US" altLang="zh-CN" sz="240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7096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防腐体系的组成</a:t>
            </a:r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4589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防腐剂的</a:t>
            </a:r>
            <a:r>
              <a:rPr lang="zh-CN" altLang="en-US" sz="2400" b="1" dirty="0"/>
              <a:t>抑菌原理</a:t>
            </a:r>
            <a:endParaRPr lang="en-US" altLang="zh-CN" sz="2400" b="1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蛋白质沉淀剂，可使蛋白质沉淀或凝固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zh-CN" altLang="en-US" sz="2400" dirty="0"/>
              <a:t>例如：醇类（苯甲醇、苯氧乙醇等）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抑制磷酰化酶而对一些糖类的代谢起抑制作用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zh-CN" altLang="en-US" sz="2400" dirty="0"/>
              <a:t>例如：苯甲酸、尼泊金酯类等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破坏细胞膜功能，抑制微生物的呼吸，新陈代谢素乱而死亡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zh-CN" altLang="en-US" sz="2400" dirty="0"/>
              <a:t>例如：阳离子型表活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一般来说，除非两种防腐剂发生自身反应失效（例如阴阳离子沉淀），都会出现</a:t>
            </a:r>
            <a:r>
              <a:rPr lang="zh-CN" altLang="en-US" sz="2400" dirty="0">
                <a:highlight>
                  <a:srgbClr val="FFFF00"/>
                </a:highlight>
              </a:rPr>
              <a:t>协同</a:t>
            </a:r>
            <a:r>
              <a:rPr lang="zh-CN" altLang="en-US" sz="2400" dirty="0"/>
              <a:t>增效效应（</a:t>
            </a:r>
            <a:r>
              <a:rPr lang="en-US" altLang="zh-CN" sz="2400" dirty="0"/>
              <a:t>1+1&gt;2</a:t>
            </a:r>
            <a:r>
              <a:rPr lang="zh-CN" altLang="en-US" sz="2400" dirty="0"/>
              <a:t>），至少是</a:t>
            </a:r>
            <a:r>
              <a:rPr lang="zh-CN" altLang="en-US" sz="2400" dirty="0">
                <a:highlight>
                  <a:srgbClr val="FFFF00"/>
                </a:highlight>
              </a:rPr>
              <a:t>加和</a:t>
            </a:r>
            <a:r>
              <a:rPr lang="zh-CN" altLang="en-US" sz="2400" dirty="0"/>
              <a:t>效应（</a:t>
            </a:r>
            <a:r>
              <a:rPr lang="en-US" altLang="zh-CN" sz="2400" dirty="0"/>
              <a:t>1+1=2</a:t>
            </a:r>
            <a:r>
              <a:rPr lang="zh-CN" altLang="en-US" sz="2400" dirty="0"/>
              <a:t>），较少发生</a:t>
            </a:r>
            <a:r>
              <a:rPr lang="zh-CN" altLang="en-US" sz="2400" dirty="0">
                <a:highlight>
                  <a:srgbClr val="FFFF00"/>
                </a:highlight>
              </a:rPr>
              <a:t>拮抗</a:t>
            </a:r>
            <a:r>
              <a:rPr lang="zh-CN" altLang="en-US" sz="2400" dirty="0"/>
              <a:t>效应（</a:t>
            </a:r>
            <a:r>
              <a:rPr lang="en-US" altLang="zh-CN" sz="2400" dirty="0"/>
              <a:t>1+1&lt;2</a:t>
            </a:r>
            <a:r>
              <a:rPr lang="zh-CN" altLang="en-US" sz="2400" dirty="0"/>
              <a:t>）。因此在选择防腐剂的时候，一般希望使用“鸡尾酒式组合”，即多种防腐剂同时使用，每种防腐剂使用量都不高。</a:t>
            </a:r>
            <a:endParaRPr lang="en-US" altLang="zh-CN" sz="2400" dirty="0"/>
          </a:p>
          <a:p>
            <a:r>
              <a:rPr lang="en-US" altLang="zh-CN" sz="2400" dirty="0"/>
              <a:t>#</a:t>
            </a:r>
            <a:r>
              <a:rPr lang="zh-CN" altLang="en-US" sz="2400" dirty="0"/>
              <a:t>但可惜市场消费者不这么认为，他们看到防腐剂种类多就觉得添加量多了。</a:t>
            </a:r>
            <a:endParaRPr lang="en-US" altLang="zh-CN" sz="2400" dirty="0"/>
          </a:p>
          <a:p>
            <a:r>
              <a:rPr lang="en-US" altLang="zh-CN" sz="2400" dirty="0"/>
              <a:t>#</a:t>
            </a:r>
            <a:r>
              <a:rPr lang="zh-CN" altLang="en-US" sz="2400" dirty="0"/>
              <a:t>为什么我希望大家使用多种具有防腐作用的成分？</a:t>
            </a:r>
            <a:r>
              <a:rPr lang="en-US" altLang="zh-CN" sz="240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9902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防腐体系的组成</a:t>
            </a:r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防腐剂的分类</a:t>
            </a:r>
            <a:endParaRPr lang="en-US" altLang="zh-CN" sz="2000" dirty="0"/>
          </a:p>
          <a:p>
            <a:r>
              <a:rPr lang="zh-CN" altLang="en-US" sz="2000" dirty="0"/>
              <a:t>如结合</a:t>
            </a:r>
            <a:r>
              <a:rPr lang="en-US" altLang="zh-CN" sz="2000" dirty="0"/>
              <a:t>《</a:t>
            </a:r>
            <a:r>
              <a:rPr lang="zh-CN" altLang="en-US" sz="2000" dirty="0"/>
              <a:t>已使用化妆品原料名称目录</a:t>
            </a:r>
            <a:r>
              <a:rPr lang="en-US" altLang="zh-CN" sz="2000" dirty="0"/>
              <a:t>》2015</a:t>
            </a:r>
            <a:r>
              <a:rPr lang="zh-CN" altLang="en-US" sz="2000" dirty="0"/>
              <a:t>版，一共</a:t>
            </a:r>
            <a:r>
              <a:rPr lang="en-US" altLang="zh-CN" sz="2000" dirty="0"/>
              <a:t>92</a:t>
            </a:r>
            <a:r>
              <a:rPr lang="zh-CN" altLang="en-US" sz="2000" dirty="0"/>
              <a:t>个</a:t>
            </a:r>
            <a:r>
              <a:rPr lang="en-US" altLang="zh-CN" sz="2000" dirty="0"/>
              <a:t>INCI</a:t>
            </a:r>
            <a:r>
              <a:rPr lang="zh-CN" altLang="en-US" sz="2000" dirty="0"/>
              <a:t>名称（</a:t>
            </a:r>
            <a:r>
              <a:rPr lang="en-US" altLang="zh-CN" sz="2000" dirty="0">
                <a:highlight>
                  <a:srgbClr val="FFFF00"/>
                </a:highlight>
              </a:rPr>
              <a:t>2022</a:t>
            </a:r>
            <a:r>
              <a:rPr lang="zh-CN" altLang="en-US" sz="2000" dirty="0">
                <a:highlight>
                  <a:srgbClr val="FFFF00"/>
                </a:highlight>
              </a:rPr>
              <a:t>年可能修改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大致可分为以下类别：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苯酚类</a:t>
            </a:r>
            <a:r>
              <a:rPr lang="en-US" altLang="zh-CN" sz="2000" dirty="0"/>
              <a:t>				</a:t>
            </a:r>
            <a:r>
              <a:rPr lang="zh-CN" altLang="en-US" sz="2000" dirty="0"/>
              <a:t>例如氯苯甘醚、</a:t>
            </a:r>
            <a:r>
              <a:rPr lang="en-US" altLang="zh-CN" sz="2000" dirty="0"/>
              <a:t>o-</a:t>
            </a:r>
            <a:r>
              <a:rPr lang="zh-CN" altLang="en-US" sz="2000" dirty="0"/>
              <a:t>伞花烃</a:t>
            </a:r>
            <a:r>
              <a:rPr lang="en-US" altLang="zh-CN" sz="2000" dirty="0"/>
              <a:t>-5-</a:t>
            </a:r>
            <a:r>
              <a:rPr lang="zh-CN" altLang="en-US" sz="2000" dirty="0"/>
              <a:t>醇、</a:t>
            </a:r>
            <a:r>
              <a:rPr lang="en-US" altLang="zh-CN" sz="2000" dirty="0"/>
              <a:t>o-</a:t>
            </a:r>
            <a:r>
              <a:rPr lang="zh-CN" altLang="en-US" sz="2000" dirty="0"/>
              <a:t>苯基苯酚等</a:t>
            </a:r>
            <a:endParaRPr lang="en-US" altLang="zh-CN" sz="2000" dirty="0"/>
          </a:p>
          <a:p>
            <a:pPr marL="457200" indent="-457200">
              <a:buFontTx/>
              <a:buAutoNum type="arabicPeriod"/>
            </a:pPr>
            <a:r>
              <a:rPr lang="zh-CN" altLang="en-US" sz="2000" dirty="0"/>
              <a:t>卤素类</a:t>
            </a:r>
            <a:r>
              <a:rPr lang="en-US" altLang="zh-CN" sz="2000" dirty="0"/>
              <a:t>				</a:t>
            </a:r>
            <a:r>
              <a:rPr lang="zh-CN" altLang="en-US" sz="2000" dirty="0"/>
              <a:t>例如氯苯甘醚、碘丙炔醇丁基氨甲酸酯等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醇类</a:t>
            </a:r>
            <a:r>
              <a:rPr lang="en-US" altLang="zh-CN" sz="2000" dirty="0"/>
              <a:t>				</a:t>
            </a:r>
            <a:r>
              <a:rPr lang="zh-CN" altLang="en-US" sz="2000" dirty="0"/>
              <a:t>例如苯氧乙醇、苯甲醇等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醛类</a:t>
            </a:r>
            <a:r>
              <a:rPr lang="en-US" altLang="zh-CN" sz="2000" dirty="0"/>
              <a:t>/</a:t>
            </a:r>
            <a:r>
              <a:rPr lang="zh-CN" altLang="en-US" sz="2000" dirty="0"/>
              <a:t>甲醛缓释类</a:t>
            </a:r>
            <a:r>
              <a:rPr lang="en-US" altLang="zh-CN" sz="2000" dirty="0"/>
              <a:t>	</a:t>
            </a:r>
            <a:r>
              <a:rPr lang="zh-CN" altLang="en-US" sz="2000" dirty="0"/>
              <a:t>例如</a:t>
            </a:r>
            <a:r>
              <a:rPr lang="en-US" altLang="zh-CN" sz="2000" dirty="0"/>
              <a:t>DMDM </a:t>
            </a:r>
            <a:r>
              <a:rPr lang="zh-CN" altLang="en-US" sz="2000" dirty="0"/>
              <a:t>乙内酰脲、羟甲基甘氨酸钠等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有机酸类</a:t>
            </a:r>
            <a:r>
              <a:rPr lang="en-US" altLang="zh-CN" sz="2000" dirty="0"/>
              <a:t>			</a:t>
            </a:r>
            <a:r>
              <a:rPr lang="zh-CN" altLang="en-US" sz="2000" dirty="0"/>
              <a:t>例如苯甲酸钠、水杨酸、脱氢乙酸钠等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阳离子类</a:t>
            </a:r>
            <a:r>
              <a:rPr lang="en-US" altLang="zh-CN" sz="2000" dirty="0"/>
              <a:t>			</a:t>
            </a:r>
            <a:r>
              <a:rPr lang="zh-CN" altLang="en-US" sz="2000" dirty="0"/>
              <a:t>例如硬脂基三甲基氯化铵、聚氨丙基双胍、苯扎氯铵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唑啉酮类</a:t>
            </a:r>
            <a:r>
              <a:rPr lang="en-US" altLang="zh-CN" sz="2000" dirty="0"/>
              <a:t>			</a:t>
            </a:r>
            <a:r>
              <a:rPr lang="zh-CN" altLang="en-US" sz="2000" dirty="0"/>
              <a:t>例如甲基异噻唑啉酮、甲基氯异噻唑啉酮</a:t>
            </a:r>
            <a:r>
              <a:rPr lang="en-US" altLang="zh-CN" sz="2000" dirty="0"/>
              <a:t>	</a:t>
            </a:r>
          </a:p>
          <a:p>
            <a:pPr marL="457200" indent="-457200">
              <a:buAutoNum type="arabicPeriod"/>
            </a:pPr>
            <a:r>
              <a:rPr lang="zh-CN" altLang="en-US" sz="2000" dirty="0"/>
              <a:t>尼泊金酯类</a:t>
            </a:r>
            <a:r>
              <a:rPr lang="en-US" altLang="zh-CN" sz="2000" dirty="0"/>
              <a:t>			</a:t>
            </a:r>
            <a:r>
              <a:rPr lang="zh-CN" altLang="en-US" sz="2000" dirty="0"/>
              <a:t>例如羟苯甲酯、羟苯乙酯等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吡啶类</a:t>
            </a:r>
            <a:r>
              <a:rPr lang="en-US" altLang="zh-CN" sz="2000" dirty="0"/>
              <a:t>				</a:t>
            </a:r>
            <a:r>
              <a:rPr lang="zh-CN" altLang="en-US" sz="2000" dirty="0"/>
              <a:t>例如吡硫鎓锌、吡罗克酮乙醇胺盐等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重金属类</a:t>
            </a:r>
            <a:r>
              <a:rPr lang="en-US" altLang="zh-CN" sz="2000" dirty="0"/>
              <a:t>			</a:t>
            </a:r>
            <a:r>
              <a:rPr lang="zh-CN" altLang="en-US" sz="2000" dirty="0"/>
              <a:t>例如氯化银、硫柳汞、硼酸苯汞等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无机盐类</a:t>
            </a:r>
            <a:r>
              <a:rPr lang="en-US" altLang="zh-CN" sz="2000" dirty="0"/>
              <a:t>			</a:t>
            </a:r>
            <a:r>
              <a:rPr lang="zh-CN" altLang="en-US" sz="2000" dirty="0"/>
              <a:t>例如亚硫酸钠、焦亚硫酸钠等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51160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防腐体系的组成</a:t>
            </a:r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防腐剂的分类</a:t>
            </a:r>
            <a:endParaRPr lang="en-US" altLang="zh-CN" sz="2000" dirty="0"/>
          </a:p>
          <a:p>
            <a:r>
              <a:rPr lang="zh-CN" altLang="en-US" sz="2000" dirty="0"/>
              <a:t>消费者谈“防腐剂”色变，各种防腐剂都有不等的安全风险关注点或使用时受到各种局限。</a:t>
            </a:r>
            <a:endParaRPr lang="en-US" altLang="zh-CN" sz="2000" dirty="0"/>
          </a:p>
          <a:p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苯酚类</a:t>
            </a:r>
            <a:r>
              <a:rPr lang="en-US" altLang="zh-CN" sz="2000" dirty="0"/>
              <a:t>				</a:t>
            </a:r>
            <a:r>
              <a:rPr lang="zh-CN" altLang="en-US" sz="2000" dirty="0"/>
              <a:t>消费者对“苯酚”担忧</a:t>
            </a:r>
            <a:endParaRPr lang="en-US" altLang="zh-CN" sz="2000" dirty="0"/>
          </a:p>
          <a:p>
            <a:pPr marL="457200" indent="-457200">
              <a:buFontTx/>
              <a:buAutoNum type="arabicPeriod"/>
            </a:pPr>
            <a:r>
              <a:rPr lang="zh-CN" altLang="en-US" sz="2000" dirty="0"/>
              <a:t>卤素类</a:t>
            </a:r>
            <a:r>
              <a:rPr lang="en-US" altLang="zh-CN" sz="2000" dirty="0"/>
              <a:t>				</a:t>
            </a:r>
            <a:r>
              <a:rPr lang="zh-CN" altLang="en-US" sz="2000" dirty="0"/>
              <a:t>消费者对“氯”、“碘”担忧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醇类</a:t>
            </a:r>
            <a:r>
              <a:rPr lang="en-US" altLang="zh-CN" sz="2000" dirty="0"/>
              <a:t>				</a:t>
            </a:r>
            <a:r>
              <a:rPr lang="zh-CN" altLang="en-US" sz="2000" dirty="0"/>
              <a:t>有刺激性，有特殊味道，影响乳化稳定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醛类</a:t>
            </a:r>
            <a:r>
              <a:rPr lang="en-US" altLang="zh-CN" sz="2000" dirty="0"/>
              <a:t>/</a:t>
            </a:r>
            <a:r>
              <a:rPr lang="zh-CN" altLang="en-US" sz="2000" dirty="0"/>
              <a:t>甲醛缓释类</a:t>
            </a:r>
            <a:r>
              <a:rPr lang="en-US" altLang="zh-CN" sz="2000" dirty="0"/>
              <a:t>	</a:t>
            </a:r>
            <a:r>
              <a:rPr lang="zh-CN" altLang="en-US" sz="2000" dirty="0"/>
              <a:t>甲醛致癌物、敏感皮肤易受刺激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有机酸类</a:t>
            </a:r>
            <a:r>
              <a:rPr lang="en-US" altLang="zh-CN" sz="2000" dirty="0"/>
              <a:t>			</a:t>
            </a:r>
            <a:r>
              <a:rPr lang="zh-CN" altLang="en-US" sz="2000" dirty="0"/>
              <a:t>对产品</a:t>
            </a:r>
            <a:r>
              <a:rPr lang="en-US" altLang="zh-CN" sz="2000" dirty="0"/>
              <a:t>pH</a:t>
            </a:r>
            <a:r>
              <a:rPr lang="zh-CN" altLang="en-US" sz="2000" dirty="0"/>
              <a:t>要求极高，使用难度大，变色变味风险，易破坏增稠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阳离子类</a:t>
            </a:r>
            <a:r>
              <a:rPr lang="en-US" altLang="zh-CN" sz="2000" dirty="0"/>
              <a:t>			</a:t>
            </a:r>
            <a:r>
              <a:rPr lang="zh-CN" altLang="en-US" sz="2000" dirty="0"/>
              <a:t>使用难度大，易破坏乳化，与阴离子体系不兼容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唑啉酮类</a:t>
            </a:r>
            <a:r>
              <a:rPr lang="en-US" altLang="zh-CN" sz="2000" dirty="0"/>
              <a:t>			</a:t>
            </a:r>
            <a:r>
              <a:rPr lang="zh-CN" altLang="en-US" sz="2000" dirty="0"/>
              <a:t>过敏原</a:t>
            </a:r>
            <a:r>
              <a:rPr lang="en-US" altLang="zh-CN" sz="2000" dirty="0"/>
              <a:t>	</a:t>
            </a:r>
          </a:p>
          <a:p>
            <a:pPr marL="457200" indent="-457200">
              <a:buAutoNum type="arabicPeriod"/>
            </a:pPr>
            <a:r>
              <a:rPr lang="zh-CN" altLang="en-US" sz="2000" dirty="0"/>
              <a:t>尼泊金酯类</a:t>
            </a:r>
            <a:r>
              <a:rPr lang="en-US" altLang="zh-CN" sz="2000" dirty="0"/>
              <a:t>			</a:t>
            </a:r>
            <a:r>
              <a:rPr lang="zh-CN" altLang="en-US" sz="2000" dirty="0"/>
              <a:t>受内分泌干扰素“兄弟”拖累：羟苯异丁酯等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吡啶类</a:t>
            </a:r>
            <a:r>
              <a:rPr lang="en-US" altLang="zh-CN" sz="2000" dirty="0"/>
              <a:t>				</a:t>
            </a:r>
            <a:r>
              <a:rPr lang="zh-CN" altLang="en-US" sz="2000" dirty="0"/>
              <a:t>消费者对“吡啶”担忧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重金属类</a:t>
            </a:r>
            <a:r>
              <a:rPr lang="en-US" altLang="zh-CN" sz="2000" dirty="0"/>
              <a:t>			</a:t>
            </a:r>
            <a:r>
              <a:rPr lang="zh-CN" altLang="en-US" sz="2000" dirty="0"/>
              <a:t>消费者对“重金属”担忧</a:t>
            </a:r>
            <a:endParaRPr lang="en-US" altLang="zh-CN" sz="2000" dirty="0"/>
          </a:p>
          <a:p>
            <a:pPr marL="457200" indent="-457200">
              <a:buAutoNum type="arabicPeriod"/>
            </a:pPr>
            <a:r>
              <a:rPr lang="zh-CN" altLang="en-US" sz="2000" dirty="0"/>
              <a:t>无机盐类</a:t>
            </a:r>
            <a:r>
              <a:rPr lang="en-US" altLang="zh-CN" sz="2000" dirty="0"/>
              <a:t>			</a:t>
            </a:r>
            <a:r>
              <a:rPr lang="zh-CN" altLang="en-US" sz="2000" dirty="0"/>
              <a:t>使用难度大，名字不好听</a:t>
            </a:r>
            <a:endParaRPr lang="en-US" altLang="zh-CN" sz="2000" dirty="0"/>
          </a:p>
          <a:p>
            <a:pPr marL="457200" indent="-457200">
              <a:buAutoNum type="arabicPeriod"/>
            </a:pPr>
            <a:endParaRPr lang="en-US" altLang="zh-CN" sz="2000" dirty="0"/>
          </a:p>
          <a:p>
            <a:pPr marL="457200" indent="-457200">
              <a:buAutoNum type="arabicPeriod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09539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防腐体系的组成</a:t>
            </a:r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除了准用防腐剂外，还有一类物质，不能称为“防腐剂”，但同样可起到防腐作用。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b="1" dirty="0"/>
              <a:t>对羟基苯乙酮</a:t>
            </a:r>
            <a:r>
              <a:rPr lang="zh-CN" altLang="en-US" sz="2000" dirty="0"/>
              <a:t>，结构接近苯酚类、尼泊金酯类防腐，有变色、析出风险。</a:t>
            </a:r>
            <a:endParaRPr lang="en-US" altLang="zh-CN" sz="2000" dirty="0"/>
          </a:p>
          <a:p>
            <a:endParaRPr lang="en-US" altLang="zh-CN" sz="2000" b="1" dirty="0"/>
          </a:p>
          <a:p>
            <a:r>
              <a:rPr lang="zh-CN" altLang="en-US" sz="2000" b="1" dirty="0"/>
              <a:t>辛酰羟肟酸</a:t>
            </a:r>
            <a:r>
              <a:rPr lang="zh-CN" altLang="en-US" sz="2000" dirty="0"/>
              <a:t>，螯合剂功能，有一定的</a:t>
            </a:r>
            <a:r>
              <a:rPr lang="en-US" altLang="zh-CN" sz="2000" dirty="0"/>
              <a:t>pH</a:t>
            </a:r>
            <a:r>
              <a:rPr lang="zh-CN" altLang="en-US" sz="2000" dirty="0"/>
              <a:t>使用限制，不能与含金属离子原料同时使用。</a:t>
            </a:r>
            <a:endParaRPr lang="en-US" altLang="zh-CN" sz="2000" dirty="0"/>
          </a:p>
          <a:p>
            <a:endParaRPr lang="en-US" altLang="zh-CN" sz="2000" b="1" dirty="0"/>
          </a:p>
          <a:p>
            <a:r>
              <a:rPr lang="zh-CN" altLang="en-US" sz="2000" b="1" dirty="0"/>
              <a:t>苯乙醇</a:t>
            </a:r>
            <a:r>
              <a:rPr lang="zh-CN" altLang="en-US" sz="2000" dirty="0"/>
              <a:t>，类似于苯甲醇，有重“玫瑰”气味。</a:t>
            </a:r>
            <a:endParaRPr lang="en-US" altLang="zh-CN" sz="2000" dirty="0"/>
          </a:p>
          <a:p>
            <a:endParaRPr lang="en-US" altLang="zh-CN" sz="2000" b="1" dirty="0"/>
          </a:p>
          <a:p>
            <a:r>
              <a:rPr lang="en-US" altLang="zh-CN" sz="2000" b="1" dirty="0"/>
              <a:t>1,2-</a:t>
            </a:r>
            <a:r>
              <a:rPr lang="zh-CN" altLang="en-US" sz="2000" b="1" dirty="0"/>
              <a:t>二醇类</a:t>
            </a:r>
            <a:r>
              <a:rPr lang="zh-CN" altLang="en-US" sz="2000" dirty="0"/>
              <a:t>：丙二醇、丁二醇、</a:t>
            </a:r>
            <a:r>
              <a:rPr lang="en-US" altLang="zh-CN" sz="2000" dirty="0"/>
              <a:t>1,2-</a:t>
            </a:r>
            <a:r>
              <a:rPr lang="zh-CN" altLang="en-US" sz="2000" dirty="0"/>
              <a:t>戊二醇、</a:t>
            </a:r>
            <a:r>
              <a:rPr lang="en-US" altLang="zh-CN" sz="2000" dirty="0"/>
              <a:t>1,2-</a:t>
            </a:r>
            <a:r>
              <a:rPr lang="zh-CN" altLang="en-US" sz="2000" dirty="0"/>
              <a:t>己二醇、</a:t>
            </a:r>
            <a:r>
              <a:rPr lang="en-US" altLang="zh-CN" sz="2000" dirty="0"/>
              <a:t>1,2-</a:t>
            </a:r>
            <a:r>
              <a:rPr lang="zh-CN" altLang="en-US" sz="2000" dirty="0"/>
              <a:t>庚二醇、辛甘醇等、乙基己基甘油、甘油辛酸酯、甘油癸酸酯等</a:t>
            </a:r>
            <a:endParaRPr lang="en-US" altLang="zh-CN" sz="2000" dirty="0"/>
          </a:p>
          <a:p>
            <a:endParaRPr lang="en-US" altLang="zh-CN" sz="2000" b="1" dirty="0"/>
          </a:p>
          <a:p>
            <a:r>
              <a:rPr lang="zh-CN" altLang="en-US" sz="2000" b="1" dirty="0"/>
              <a:t>植物防腐剂类</a:t>
            </a:r>
            <a:r>
              <a:rPr lang="zh-CN" altLang="en-US" sz="2000" dirty="0"/>
              <a:t>：实际含有水杨酸（</a:t>
            </a:r>
            <a:r>
              <a:rPr lang="en-US" altLang="zh-CN" sz="2000" dirty="0"/>
              <a:t>I17</a:t>
            </a:r>
            <a:r>
              <a:rPr lang="zh-CN" altLang="en-US" sz="2000" dirty="0"/>
              <a:t>）、苯乙醇</a:t>
            </a:r>
            <a:r>
              <a:rPr lang="en-US" altLang="zh-CN" sz="2000" dirty="0"/>
              <a:t>/</a:t>
            </a:r>
            <a:r>
              <a:rPr lang="zh-CN" altLang="en-US" sz="2000" dirty="0"/>
              <a:t>苯甲醇（玫瑰纯露）、鼠尾草酸、迷迭香醇、迷迭香酚等萜烯类具有抑菌效果的成分（迷迭香提取物）。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022383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防腐体系的组成</a:t>
            </a:r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影响防腐体系选择的因素：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法规限制、客户要求，符合</a:t>
            </a:r>
            <a:r>
              <a:rPr lang="en-US" altLang="zh-CN" dirty="0"/>
              <a:t>EWG</a:t>
            </a:r>
            <a:r>
              <a:rPr lang="zh-CN" altLang="en-US" dirty="0"/>
              <a:t>？食品可用？成本？</a:t>
            </a:r>
          </a:p>
          <a:p>
            <a:r>
              <a:rPr lang="zh-CN" altLang="en-US" dirty="0"/>
              <a:t>防腐需求（体系</a:t>
            </a:r>
            <a:r>
              <a:rPr lang="en-US" altLang="zh-CN" dirty="0"/>
              <a:t>pH</a:t>
            </a:r>
            <a:r>
              <a:rPr lang="zh-CN" altLang="en-US" dirty="0"/>
              <a:t>，水活度，表活的种类，油类种类，油水比例，非溶解物质含量，原料含菌量，生产方式，包装方式，使用方式）</a:t>
            </a:r>
          </a:p>
          <a:p>
            <a:r>
              <a:rPr lang="zh-CN" altLang="en-US" dirty="0"/>
              <a:t>防腐剂搭配平衡对于</a:t>
            </a:r>
            <a:r>
              <a:rPr lang="en-US" altLang="zh-CN" dirty="0"/>
              <a:t>4</a:t>
            </a:r>
            <a:r>
              <a:rPr lang="zh-CN" altLang="en-US" dirty="0"/>
              <a:t>种菌的抑制能力（</a:t>
            </a:r>
            <a:r>
              <a:rPr lang="en-US" altLang="zh-CN" dirty="0"/>
              <a:t>MIC</a:t>
            </a:r>
            <a:r>
              <a:rPr lang="zh-CN" altLang="en-US" dirty="0"/>
              <a:t>），防腐剂对于产品的影响程度（稳定性、气味、色泽）</a:t>
            </a:r>
          </a:p>
          <a:p>
            <a:r>
              <a:rPr lang="zh-CN" altLang="en-US" dirty="0"/>
              <a:t>最终产品实际的防腐能力（防腐挑战）</a:t>
            </a:r>
          </a:p>
          <a:p>
            <a:endParaRPr lang="en-US" altLang="zh-CN" dirty="0"/>
          </a:p>
          <a:p>
            <a:r>
              <a:rPr lang="zh-CN" altLang="en-US" dirty="0"/>
              <a:t>心目中的理想“防腐体系”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价格便宜</a:t>
            </a:r>
          </a:p>
          <a:p>
            <a:pPr lvl="1"/>
            <a:r>
              <a:rPr lang="zh-CN" altLang="en-US" dirty="0"/>
              <a:t>抑菌能力强，而且广谱，添加量少</a:t>
            </a:r>
          </a:p>
          <a:p>
            <a:pPr lvl="1"/>
            <a:r>
              <a:rPr lang="zh-CN" altLang="en-US" dirty="0"/>
              <a:t>对人体无危害，至少是低危害（</a:t>
            </a:r>
            <a:r>
              <a:rPr lang="en-US" altLang="zh-CN" dirty="0"/>
              <a:t>EWG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没什么气味，没什么颜色</a:t>
            </a:r>
          </a:p>
          <a:p>
            <a:pPr lvl="1"/>
            <a:r>
              <a:rPr lang="zh-CN" altLang="en-US" dirty="0"/>
              <a:t>对体系稳定性无影响</a:t>
            </a:r>
          </a:p>
          <a:p>
            <a:pPr lvl="1"/>
            <a:r>
              <a:rPr lang="zh-CN" altLang="en-US" dirty="0"/>
              <a:t>容易使用</a:t>
            </a:r>
            <a:endParaRPr lang="en-US" altLang="zh-CN" dirty="0"/>
          </a:p>
          <a:p>
            <a:pPr lvl="1"/>
            <a:r>
              <a:rPr lang="zh-CN" altLang="en-US" dirty="0"/>
              <a:t>名字好听</a:t>
            </a:r>
          </a:p>
          <a:p>
            <a:pPr lvl="1"/>
            <a:r>
              <a:rPr lang="zh-CN" altLang="en-US" dirty="0"/>
              <a:t>最好是植物来源的，天然来源的</a:t>
            </a:r>
          </a:p>
          <a:p>
            <a:pPr lvl="1"/>
            <a:r>
              <a:rPr lang="zh-CN" altLang="en-US" dirty="0"/>
              <a:t>没什么“害群之马的兄弟”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sz="1800" dirty="0"/>
              <a:t>#</a:t>
            </a:r>
            <a:r>
              <a:rPr lang="zh-CN" altLang="en-US" sz="1800" dirty="0"/>
              <a:t>为什么没有一个完美的防腐剂？</a:t>
            </a:r>
            <a:r>
              <a:rPr lang="en-US" altLang="zh-CN" sz="1800" dirty="0"/>
              <a:t>#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367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防腐体系如何生效以及如何判断</a:t>
            </a:r>
          </a:p>
          <a:p>
            <a:endParaRPr lang="zh-CN" altLang="en-US" dirty="0"/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评价方法</a:t>
            </a:r>
            <a:r>
              <a:rPr lang="en-US" altLang="zh-CN" dirty="0"/>
              <a:t>1</a:t>
            </a:r>
            <a:r>
              <a:rPr lang="zh-CN" altLang="en-US" dirty="0"/>
              <a:t>：最小抑菌浓度实验（</a:t>
            </a:r>
            <a:r>
              <a:rPr lang="en-US" altLang="zh-CN" dirty="0"/>
              <a:t>MIC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每个防腐成分对不同菌种（基本分为革兰氏阴性菌、阳性菌，酵母菌、霉菌四种类型）有不同的抑制能力，一般通过</a:t>
            </a:r>
            <a:r>
              <a:rPr lang="en-US" altLang="zh-CN" dirty="0"/>
              <a:t>MIC</a:t>
            </a:r>
            <a:r>
              <a:rPr lang="zh-CN" altLang="en-US" dirty="0"/>
              <a:t>来进行菌种之间的半定量对比，为方便筛选，我将常用的防腐剂对</a:t>
            </a:r>
            <a:r>
              <a:rPr lang="en-US" altLang="zh-CN" dirty="0"/>
              <a:t>4</a:t>
            </a:r>
            <a:r>
              <a:rPr lang="zh-CN" altLang="en-US" dirty="0"/>
              <a:t>种类型菌的</a:t>
            </a:r>
            <a:r>
              <a:rPr lang="en-US" altLang="zh-CN" dirty="0"/>
              <a:t>MIC</a:t>
            </a:r>
            <a:r>
              <a:rPr lang="zh-CN" altLang="en-US" dirty="0"/>
              <a:t>进行了综合，</a:t>
            </a:r>
            <a:r>
              <a:rPr lang="en-US" altLang="zh-CN" dirty="0"/>
              <a:t>MIC</a:t>
            </a:r>
            <a:r>
              <a:rPr lang="zh-CN" altLang="en-US" dirty="0"/>
              <a:t>数值越大表明对该类型菌的抑制能力越弱，通过</a:t>
            </a:r>
            <a:r>
              <a:rPr lang="en-US" altLang="zh-CN" dirty="0"/>
              <a:t>MIC</a:t>
            </a:r>
            <a:r>
              <a:rPr lang="zh-CN" altLang="en-US" dirty="0"/>
              <a:t>可以获得该成分抑菌所需要的浓度，最终根据产品需求，针对四种类型菌“配平”防腐体系。</a:t>
            </a:r>
            <a:endParaRPr lang="en-US" altLang="zh-CN" dirty="0"/>
          </a:p>
          <a:p>
            <a:r>
              <a:rPr lang="zh-CN" altLang="en-US" b="1" dirty="0"/>
              <a:t>但是需要注意的是这个浓度并不完全准确，仅可在设计体系时做参考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i="1" dirty="0"/>
              <a:t>问题</a:t>
            </a:r>
            <a:r>
              <a:rPr lang="zh-CN" altLang="en-US" dirty="0"/>
              <a:t>：图中可以看出苯氧乙醇、羟苯甲酯都是主要抑制真菌能力较强，为什么苯氧乙醇、羟苯甲酯的组合会是精华液体系的一个经典组合？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CC2F6D-A790-4868-9ECC-F0EB6FCD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11" y="3755816"/>
            <a:ext cx="4696189" cy="23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ED880BE7-98E6-4276-8263-8F939AF3F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graphicFrame>
        <p:nvGraphicFramePr>
          <p:cNvPr id="23" name="图示 22">
            <a:extLst>
              <a:ext uri="{FF2B5EF4-FFF2-40B4-BE49-F238E27FC236}">
                <a16:creationId xmlns:a16="http://schemas.microsoft.com/office/drawing/2014/main" id="{9DFD9466-DA4B-40FB-BEE3-E0CBF2F81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443802"/>
              </p:ext>
            </p:extLst>
          </p:nvPr>
        </p:nvGraphicFramePr>
        <p:xfrm>
          <a:off x="2032000" y="1460500"/>
          <a:ext cx="8128000" cy="467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397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防腐体系如何生效以及如何判断</a:t>
            </a:r>
          </a:p>
          <a:p>
            <a:endParaRPr lang="zh-CN" altLang="en-US" dirty="0"/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评价方法</a:t>
            </a:r>
            <a:r>
              <a:rPr lang="en-US" altLang="zh-CN" dirty="0"/>
              <a:t>2</a:t>
            </a:r>
            <a:r>
              <a:rPr lang="zh-CN" altLang="en-US" dirty="0"/>
              <a:t>：抑菌圈实验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抑菌圈实验则可以较快的对比同种菌情况下，不同防腐成分之间的强弱对比（定性实验）。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评价方法</a:t>
            </a:r>
            <a:r>
              <a:rPr lang="en-US" altLang="zh-CN" dirty="0"/>
              <a:t>3</a:t>
            </a:r>
            <a:r>
              <a:rPr lang="zh-CN" altLang="en-US" dirty="0"/>
              <a:t>：防腐挑战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防腐挑战一般有</a:t>
            </a:r>
            <a:r>
              <a:rPr lang="en-US" altLang="zh-CN" dirty="0"/>
              <a:t>4</a:t>
            </a:r>
            <a:r>
              <a:rPr lang="zh-CN" altLang="en-US" dirty="0"/>
              <a:t>种，包括</a:t>
            </a:r>
            <a:r>
              <a:rPr lang="en-US" altLang="zh-CN" dirty="0"/>
              <a:t>USP</a:t>
            </a:r>
            <a:r>
              <a:rPr lang="zh-CN" altLang="en-US" dirty="0"/>
              <a:t>（美国药典）、</a:t>
            </a:r>
            <a:r>
              <a:rPr lang="en-US" altLang="zh-CN" dirty="0"/>
              <a:t>EP</a:t>
            </a:r>
            <a:r>
              <a:rPr lang="zh-CN" altLang="en-US" dirty="0"/>
              <a:t>（欧洲药典）、</a:t>
            </a:r>
            <a:r>
              <a:rPr lang="en-US" altLang="zh-CN" dirty="0"/>
              <a:t>ISO</a:t>
            </a:r>
            <a:r>
              <a:rPr lang="zh-CN" altLang="en-US" dirty="0"/>
              <a:t>（国际标准化组织）、</a:t>
            </a:r>
            <a:r>
              <a:rPr lang="en-US" altLang="zh-CN" dirty="0"/>
              <a:t>PCPC</a:t>
            </a:r>
            <a:r>
              <a:rPr lang="zh-CN" altLang="en-US" dirty="0"/>
              <a:t>（化妆品协会），每次需要</a:t>
            </a:r>
            <a:r>
              <a:rPr lang="en-US" altLang="zh-CN" dirty="0"/>
              <a:t>28</a:t>
            </a:r>
            <a:r>
              <a:rPr lang="zh-CN" altLang="en-US" dirty="0"/>
              <a:t>天，每个样品约</a:t>
            </a:r>
            <a:r>
              <a:rPr lang="en-US" altLang="zh-CN" dirty="0"/>
              <a:t>1200</a:t>
            </a:r>
            <a:r>
              <a:rPr lang="zh-CN" altLang="en-US" dirty="0"/>
              <a:t>元（</a:t>
            </a:r>
            <a:r>
              <a:rPr lang="en-US" altLang="zh-CN" dirty="0"/>
              <a:t>USP</a:t>
            </a:r>
            <a:r>
              <a:rPr lang="zh-CN" altLang="en-US" dirty="0"/>
              <a:t>混），不同防腐挑战规定通过条件不同。</a:t>
            </a:r>
            <a:endParaRPr lang="en-US" altLang="zh-CN" dirty="0"/>
          </a:p>
          <a:p>
            <a:endParaRPr lang="en-US" altLang="zh-CN" sz="1800" dirty="0"/>
          </a:p>
          <a:p>
            <a:r>
              <a:rPr lang="zh-CN" altLang="en-US" sz="1800" dirty="0"/>
              <a:t>什么是防腐挑战，如何解读防腐挑战报告？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723185-B94A-42E0-8423-310503CD0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" y="4193264"/>
            <a:ext cx="4953215" cy="23088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0827E3-C049-4CCE-B509-2536737E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77239"/>
            <a:ext cx="6000607" cy="12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1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防腐体系如何生效以及如何判断</a:t>
            </a:r>
          </a:p>
          <a:p>
            <a:endParaRPr lang="zh-CN" altLang="en-US" dirty="0"/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	</a:t>
            </a:r>
            <a:r>
              <a:rPr lang="zh-CN" altLang="en-US" sz="2000" dirty="0"/>
              <a:t>如之前所述，化妆品防腐体系是对包括产品类型、包装方式、使用方法、产品剂型、产品成分在内的因素进行综合评估后进行设计的，因此单独对某一种剂型设定防腐体系只能是一种建议，这种建议有一定用途，但是在未详细分类的情况下，也可能带来误导。</a:t>
            </a:r>
            <a:endParaRPr lang="en-US" altLang="zh-CN" sz="2000" dirty="0"/>
          </a:p>
          <a:p>
            <a:r>
              <a:rPr lang="en-US" altLang="zh-CN" sz="2000" dirty="0"/>
              <a:t>	</a:t>
            </a:r>
          </a:p>
          <a:p>
            <a:r>
              <a:rPr lang="en-US" altLang="zh-CN" sz="2000" dirty="0"/>
              <a:t>	</a:t>
            </a:r>
            <a:r>
              <a:rPr lang="zh-CN" altLang="en-US" sz="2000" dirty="0"/>
              <a:t>同样是水剂体系，同样是精华液，面膜包装</a:t>
            </a:r>
            <a:r>
              <a:rPr lang="en-US" altLang="zh-CN" sz="2000" dirty="0"/>
              <a:t>-</a:t>
            </a:r>
            <a:r>
              <a:rPr lang="zh-CN" altLang="en-US" sz="2000" dirty="0"/>
              <a:t>泵瓶包装</a:t>
            </a:r>
            <a:r>
              <a:rPr lang="en-US" altLang="zh-CN" sz="2000" dirty="0"/>
              <a:t>-</a:t>
            </a:r>
            <a:r>
              <a:rPr lang="zh-CN" altLang="en-US" sz="2000" dirty="0"/>
              <a:t>滴管瓶包装对于防腐体系的需求是完全不同的（二次污染因素）；即使包装相同，当配方中成分不同，例如含有丁二醇</a:t>
            </a:r>
            <a:r>
              <a:rPr lang="en-US" altLang="zh-CN" sz="2000" dirty="0"/>
              <a:t>1%</a:t>
            </a:r>
            <a:r>
              <a:rPr lang="zh-CN" altLang="en-US" sz="2000" dirty="0"/>
              <a:t>、丁二醇</a:t>
            </a:r>
            <a:r>
              <a:rPr lang="en-US" altLang="zh-CN" sz="2000" dirty="0"/>
              <a:t>10%</a:t>
            </a:r>
            <a:r>
              <a:rPr lang="zh-CN" altLang="en-US" sz="2000" dirty="0"/>
              <a:t>、丁二醇</a:t>
            </a:r>
            <a:r>
              <a:rPr lang="en-US" altLang="zh-CN" sz="2000" dirty="0"/>
              <a:t>20%</a:t>
            </a:r>
            <a:r>
              <a:rPr lang="zh-CN" altLang="en-US" sz="2000" dirty="0"/>
              <a:t>也是不同的（产品成分因素）。当替换了一个原料，例如某种增稠剂，也可能对防腐体系需求不同，例如“血燕”原料自身带入微生物较高</a:t>
            </a:r>
            <a:r>
              <a:rPr lang="en-US" altLang="zh-CN" sz="2000" dirty="0"/>
              <a:t>……</a:t>
            </a:r>
          </a:p>
          <a:p>
            <a:endParaRPr lang="en-US" altLang="zh-CN" sz="2000" dirty="0"/>
          </a:p>
          <a:p>
            <a:r>
              <a:rPr lang="en-US" altLang="zh-CN" sz="2000" dirty="0"/>
              <a:t>	</a:t>
            </a:r>
            <a:r>
              <a:rPr lang="zh-CN" altLang="en-US" sz="2000" dirty="0"/>
              <a:t>大型品牌公司一般要求每个产品都需要做防腐挑战，但因为我们公司的特殊情况，必须使用交叉参照</a:t>
            </a:r>
            <a:r>
              <a:rPr lang="en-US" altLang="zh-CN" sz="2000" dirty="0"/>
              <a:t>(Read-Cross)</a:t>
            </a:r>
            <a:r>
              <a:rPr lang="zh-CN" altLang="en-US" sz="2000" dirty="0"/>
              <a:t>方式进行类比大部分的产品防腐是否符合。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	</a:t>
            </a:r>
            <a:r>
              <a:rPr lang="zh-CN" altLang="en-US" sz="2000" dirty="0"/>
              <a:t>如何寻找一个类似的，已经通过防腐挑战的防腐体系？原料信息库的查询功能。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02230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防腐体系使用注意事项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防腐体系在使用时主要要防止防腐不足，这部分一般通过防腐挑战或交叉参照方法通过评估，但同时也需要注意避免以下情况：</a:t>
            </a:r>
            <a:endParaRPr lang="en-US" altLang="zh-CN" sz="2000" dirty="0"/>
          </a:p>
          <a:p>
            <a:endParaRPr lang="en-US" altLang="zh-CN" sz="2000" dirty="0"/>
          </a:p>
          <a:p>
            <a:pPr marL="342900" indent="-342900">
              <a:buAutoNum type="arabicPeriod"/>
            </a:pPr>
            <a:r>
              <a:rPr lang="zh-CN" altLang="en-US" sz="2000" dirty="0"/>
              <a:t>防腐过度</a:t>
            </a:r>
            <a:endParaRPr lang="en-US" altLang="zh-CN" sz="2000" dirty="0"/>
          </a:p>
          <a:p>
            <a:pPr lvl="1"/>
            <a:r>
              <a:rPr lang="zh-CN" altLang="en-US" sz="2000" dirty="0"/>
              <a:t>防腐是个双刃剑，抑制微生物的同时可能也在损害使用者的健康，防腐过度一方面提高了配方成本，也提高了消费者负面反应（刺激、过敏、毒害）的可能性。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342900" indent="-342900">
              <a:buAutoNum type="arabicPeriod"/>
            </a:pPr>
            <a:r>
              <a:rPr lang="zh-CN" altLang="en-US" sz="2000" dirty="0"/>
              <a:t>防腐单一</a:t>
            </a:r>
            <a:endParaRPr lang="en-US" altLang="zh-CN" sz="2000" dirty="0"/>
          </a:p>
          <a:p>
            <a:r>
              <a:rPr lang="en-US" altLang="zh-CN" sz="2000" dirty="0"/>
              <a:t>	</a:t>
            </a:r>
            <a:r>
              <a:rPr lang="zh-CN" altLang="en-US" sz="2000" dirty="0"/>
              <a:t>公司所有的防腐体系应尽可能交替配料、生产轮换，并且和生产现场的消毒成分尽可能不同，从而降低耐药菌出现的可能性。</a:t>
            </a:r>
            <a:endParaRPr lang="en-US" altLang="zh-CN" sz="2000" dirty="0"/>
          </a:p>
          <a:p>
            <a:endParaRPr lang="en-US" altLang="zh-CN" sz="2000" dirty="0"/>
          </a:p>
          <a:p>
            <a:pPr marL="342900" indent="-342900">
              <a:buFont typeface="+mj-lt"/>
              <a:buAutoNum type="arabicPeriod" startAt="3"/>
            </a:pPr>
            <a:r>
              <a:rPr lang="zh-CN" altLang="en-US" sz="2000" dirty="0"/>
              <a:t>防腐使用禁忌</a:t>
            </a:r>
            <a:endParaRPr lang="en-US" altLang="zh-CN" sz="2000" dirty="0"/>
          </a:p>
          <a:p>
            <a:r>
              <a:rPr lang="en-US" altLang="zh-CN" sz="2000" dirty="0"/>
              <a:t>	</a:t>
            </a:r>
            <a:r>
              <a:rPr lang="zh-CN" altLang="en-US" sz="2000" dirty="0"/>
              <a:t>防腐体系的设计需要注意搭配禁忌，也需要注意与配方成分、工艺的搭配禁忌。</a:t>
            </a:r>
            <a:endParaRPr lang="en-US" altLang="zh-CN" sz="2000" dirty="0"/>
          </a:p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23315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防腐体系使用注意事项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o-</a:t>
            </a:r>
            <a:r>
              <a:rPr lang="zh-CN" altLang="en-US" sz="1600" dirty="0"/>
              <a:t>伞花烃</a:t>
            </a:r>
            <a:r>
              <a:rPr lang="en-US" altLang="zh-CN" sz="1600" dirty="0"/>
              <a:t>-5-</a:t>
            </a:r>
            <a:r>
              <a:rPr lang="zh-CN" altLang="en-US" sz="1600" dirty="0"/>
              <a:t>醇  </a:t>
            </a:r>
            <a:r>
              <a:rPr lang="en-US" altLang="zh-CN" sz="1600" dirty="0"/>
              <a:t>vs </a:t>
            </a:r>
            <a:r>
              <a:rPr lang="zh-CN" altLang="en-US" sz="1600" dirty="0"/>
              <a:t>非离子，阳离子表活</a:t>
            </a:r>
          </a:p>
          <a:p>
            <a:endParaRPr lang="en-US" altLang="zh-CN" sz="1600" dirty="0"/>
          </a:p>
          <a:p>
            <a:r>
              <a:rPr lang="zh-CN" altLang="en-US" sz="1600" dirty="0"/>
              <a:t>尼泊金酯类 </a:t>
            </a:r>
            <a:r>
              <a:rPr lang="en-US" altLang="zh-CN" sz="1600" dirty="0"/>
              <a:t>vs </a:t>
            </a:r>
            <a:r>
              <a:rPr lang="zh-CN" altLang="en-US" sz="1600" dirty="0"/>
              <a:t>非离子表活，乙氧基物质，纤维素物质，卵磷脂</a:t>
            </a:r>
          </a:p>
          <a:p>
            <a:endParaRPr lang="en-US" altLang="zh-CN" sz="1600" dirty="0"/>
          </a:p>
          <a:p>
            <a:r>
              <a:rPr lang="zh-CN" altLang="en-US" sz="1600" dirty="0"/>
              <a:t>异噻唑啉酮 </a:t>
            </a:r>
            <a:r>
              <a:rPr lang="en-US" altLang="zh-CN" sz="1600" dirty="0"/>
              <a:t>vs </a:t>
            </a:r>
            <a:r>
              <a:rPr lang="zh-CN" altLang="en-US" sz="1600" dirty="0"/>
              <a:t>氧化</a:t>
            </a:r>
            <a:r>
              <a:rPr lang="en-US" altLang="zh-CN" sz="1600" dirty="0"/>
              <a:t>/</a:t>
            </a:r>
            <a:r>
              <a:rPr lang="zh-CN" altLang="en-US" sz="1600" dirty="0"/>
              <a:t>还原性物质，尿囊素</a:t>
            </a:r>
          </a:p>
          <a:p>
            <a:endParaRPr lang="en-US" altLang="zh-CN" sz="1600" dirty="0"/>
          </a:p>
          <a:p>
            <a:r>
              <a:rPr lang="zh-CN" altLang="en-US" sz="1600" dirty="0"/>
              <a:t>醛类和甲醛缓释类 </a:t>
            </a:r>
            <a:r>
              <a:rPr lang="en-US" altLang="zh-CN" sz="1600" dirty="0"/>
              <a:t>vs </a:t>
            </a:r>
            <a:r>
              <a:rPr lang="zh-CN" altLang="en-US" sz="1600" dirty="0"/>
              <a:t>蛋白质</a:t>
            </a:r>
          </a:p>
          <a:p>
            <a:endParaRPr lang="en-US" altLang="zh-CN" sz="1600" dirty="0"/>
          </a:p>
          <a:p>
            <a:r>
              <a:rPr lang="zh-CN" altLang="en-US" sz="1600" dirty="0"/>
              <a:t>刺激，尤其是面部嘴唇刺激：苯氧乙醇 </a:t>
            </a:r>
            <a:r>
              <a:rPr lang="en-US" altLang="zh-CN" sz="1600" dirty="0"/>
              <a:t>vs </a:t>
            </a:r>
            <a:r>
              <a:rPr lang="zh-CN" altLang="en-US" sz="1600" dirty="0"/>
              <a:t>无油配方</a:t>
            </a:r>
          </a:p>
          <a:p>
            <a:endParaRPr lang="en-US" altLang="zh-CN" sz="1600" dirty="0"/>
          </a:p>
          <a:p>
            <a:r>
              <a:rPr lang="zh-CN" altLang="en-US" sz="1600" dirty="0"/>
              <a:t>失效、沉淀：有机酸类防腐剂 </a:t>
            </a:r>
            <a:r>
              <a:rPr lang="en-US" altLang="zh-CN" sz="1600" dirty="0"/>
              <a:t>vs </a:t>
            </a:r>
            <a:r>
              <a:rPr lang="zh-CN" altLang="en-US" sz="1600" dirty="0"/>
              <a:t>高</a:t>
            </a:r>
            <a:r>
              <a:rPr lang="en-US" altLang="zh-CN" sz="1600" dirty="0"/>
              <a:t>pH</a:t>
            </a:r>
            <a:r>
              <a:rPr lang="zh-CN" altLang="en-US" sz="1600" dirty="0"/>
              <a:t>产品体系，金属离子</a:t>
            </a:r>
          </a:p>
          <a:p>
            <a:endParaRPr lang="en-US" altLang="zh-CN" sz="1600" dirty="0"/>
          </a:p>
          <a:p>
            <a:r>
              <a:rPr lang="zh-CN" altLang="en-US" sz="1600" dirty="0"/>
              <a:t>对羟基苯乙酮 </a:t>
            </a:r>
            <a:r>
              <a:rPr lang="en-US" altLang="zh-CN" sz="1600" dirty="0"/>
              <a:t>vs </a:t>
            </a:r>
            <a:r>
              <a:rPr lang="zh-CN" altLang="en-US" sz="1600" dirty="0"/>
              <a:t>乙氧基物质，蛋白质类，金属类，高浓度烟酰胺，高温，摩擦</a:t>
            </a:r>
          </a:p>
          <a:p>
            <a:endParaRPr lang="en-US" altLang="zh-CN" sz="1600" dirty="0"/>
          </a:p>
          <a:p>
            <a:r>
              <a:rPr lang="zh-CN" altLang="en-US" sz="1600" dirty="0"/>
              <a:t>见光死、见热死：对羟基苯乙酮</a:t>
            </a:r>
          </a:p>
          <a:p>
            <a:endParaRPr lang="en-US" altLang="zh-CN" sz="1600" dirty="0"/>
          </a:p>
          <a:p>
            <a:r>
              <a:rPr lang="zh-CN" altLang="en-US" sz="1600" dirty="0"/>
              <a:t>见离子死：辛酰羟肟酸</a:t>
            </a:r>
          </a:p>
          <a:p>
            <a:endParaRPr lang="en-US" altLang="zh-CN" sz="1600" dirty="0"/>
          </a:p>
          <a:p>
            <a:r>
              <a:rPr lang="zh-CN" altLang="en-US" sz="1600" dirty="0"/>
              <a:t>长期放置的原料发生氧化（变色变味失活）：对羟基苯乙酮，苯氧乙醇，山梨酸，苯甲酸，脱氢乙酸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805547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思考题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8D9E25-097D-4C7F-A6A4-D4907D94BA05}"/>
              </a:ext>
            </a:extLst>
          </p:cNvPr>
          <p:cNvSpPr txBox="1"/>
          <p:nvPr/>
        </p:nvSpPr>
        <p:spPr>
          <a:xfrm>
            <a:off x="1007335" y="1338110"/>
            <a:ext cx="101178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为什么在卫生间使用的化妆品，它的防腐体系一般要比其他地方的需要更强一点？</a:t>
            </a:r>
          </a:p>
          <a:p>
            <a:endParaRPr lang="en-US" altLang="zh-CN" sz="1600" dirty="0"/>
          </a:p>
          <a:p>
            <a:r>
              <a:rPr lang="zh-CN" altLang="en-US" sz="1600" dirty="0"/>
              <a:t>客户投诉我司某款宾馆用洗发水长菌（大包装，工作人员灌装进宾馆固定式洗发水瓶中），我们检查过所有留样和防腐挑战报告后发现都是合格的，还有哪些情况可能导致上述长菌情况？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为什么手指粘的膏霜、泵出来的霜乳、一次性的面膜，防腐体系设计为从强到弱？</a:t>
            </a:r>
          </a:p>
          <a:p>
            <a:endParaRPr lang="en-US" altLang="zh-CN" sz="1600" dirty="0"/>
          </a:p>
          <a:p>
            <a:r>
              <a:rPr lang="zh-CN" altLang="en-US" sz="1600" dirty="0"/>
              <a:t>为什么家化的卸妆膏（油膏体系）我们没有使用任何防腐体系，但是要求消费者用小勺刮取？皂基洁面膏的防腐体系是如何设计的？浴盐产品（大量盐粒</a:t>
            </a:r>
            <a:r>
              <a:rPr lang="en-US" altLang="zh-CN" sz="1600" dirty="0"/>
              <a:t>+</a:t>
            </a:r>
            <a:r>
              <a:rPr lang="zh-CN" altLang="en-US" sz="1600" dirty="0"/>
              <a:t>少量乳化液混合搅拌均匀而成）的防腐体系是如何设计的？糖粒磨砂（大量糖粒</a:t>
            </a:r>
            <a:r>
              <a:rPr lang="en-US" altLang="zh-CN" sz="1600" dirty="0"/>
              <a:t>+</a:t>
            </a:r>
            <a:r>
              <a:rPr lang="zh-CN" altLang="en-US" sz="1600" dirty="0"/>
              <a:t>少量乳化液混合搅拌均匀而成）产品呢？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既然微生物只生长在水相，那么在膏霜乳液、水油双层产品中使用防腐体系的时候，是否可以直接以水类精华液产品的防腐体系按比例减少使用（即对于</a:t>
            </a:r>
            <a:r>
              <a:rPr lang="en-US" altLang="zh-CN" sz="1600" dirty="0"/>
              <a:t>50%</a:t>
            </a:r>
            <a:r>
              <a:rPr lang="zh-CN" altLang="en-US" sz="1600" dirty="0"/>
              <a:t>油</a:t>
            </a:r>
            <a:r>
              <a:rPr lang="en-US" altLang="zh-CN" sz="1600" dirty="0"/>
              <a:t>:50%</a:t>
            </a:r>
            <a:r>
              <a:rPr lang="zh-CN" altLang="en-US" sz="1600" dirty="0"/>
              <a:t>水，防腐体系相对</a:t>
            </a:r>
            <a:r>
              <a:rPr lang="en-US" altLang="zh-CN" sz="1600" dirty="0"/>
              <a:t>100%</a:t>
            </a:r>
            <a:r>
              <a:rPr lang="zh-CN" altLang="en-US" sz="1600" dirty="0"/>
              <a:t>水的减半）？</a:t>
            </a:r>
          </a:p>
          <a:p>
            <a:endParaRPr lang="en-US" altLang="zh-CN" sz="1600" dirty="0"/>
          </a:p>
          <a:p>
            <a:r>
              <a:rPr lang="zh-CN" altLang="en-US" sz="1600" dirty="0"/>
              <a:t>在我们的一个现有的配方中加入某种纯露以替代水，在法规、防腐体系</a:t>
            </a:r>
            <a:r>
              <a:rPr lang="en-US" altLang="zh-CN" sz="1600" dirty="0"/>
              <a:t>-</a:t>
            </a:r>
            <a:r>
              <a:rPr lang="zh-CN" altLang="en-US" sz="1600" dirty="0"/>
              <a:t>微生物领域需要考虑哪些因素？</a:t>
            </a:r>
          </a:p>
          <a:p>
            <a:endParaRPr lang="en-US" altLang="zh-CN" sz="1600" dirty="0"/>
          </a:p>
          <a:p>
            <a:r>
              <a:rPr lang="zh-CN" altLang="en-US" sz="1600" dirty="0"/>
              <a:t>客户希望在我们的一个现有的配方中加入一款活性成分，这个活性成分是客户保密客供的，我们能否接受？如果必须接受，我们需要做哪些测试？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某乳化类产品，防腐剂在油相中高温油溶后与水相混合乳化（均质）后降温。在选择这个防腐剂的时候，需要注意它的哪些因素从而保证防腐剂安全有效？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57583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什么是防腐体系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D463C9-8939-40BC-9F0B-87751FB2BB19}"/>
              </a:ext>
            </a:extLst>
          </p:cNvPr>
          <p:cNvSpPr txBox="1"/>
          <p:nvPr/>
        </p:nvSpPr>
        <p:spPr>
          <a:xfrm>
            <a:off x="1007336" y="1344840"/>
            <a:ext cx="9994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防腐体系</a:t>
            </a:r>
            <a:r>
              <a:rPr lang="zh-CN" altLang="en-US" sz="2400" dirty="0"/>
              <a:t>：又称为抑菌体系，是以抑制微生物在化妆品中的生长为目的而在化妆品中加入的</a:t>
            </a:r>
            <a:r>
              <a:rPr lang="zh-CN" altLang="en-US" sz="2400" u="sng" dirty="0"/>
              <a:t>一系列</a:t>
            </a:r>
            <a:r>
              <a:rPr lang="zh-CN" altLang="en-US" sz="2400" dirty="0"/>
              <a:t>物质，这些物质间互相配合（物质间相互影响一般包括拮抗、加和、协同效应）。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防腐体系物质可能包含：防腐剂、抗氧化剂、螯合剂、多元醇等，其中防腐剂为主要防腐功效物质，其它物质一般起到协同增效作用。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b="1" dirty="0"/>
              <a:t>防腐剂</a:t>
            </a:r>
            <a:r>
              <a:rPr lang="zh-CN" altLang="en-US" sz="2400" dirty="0"/>
              <a:t>：以抑制微生物在化妆品中的生长为目的而在化妆品中加入的物质。（中国法规定义）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zh-CN" altLang="en-US" sz="2400" dirty="0"/>
              <a:t>也可称为抑菌剂。</a:t>
            </a:r>
            <a:endParaRPr lang="en-US" altLang="zh-CN" sz="2400" dirty="0"/>
          </a:p>
          <a:p>
            <a:r>
              <a:rPr lang="en-US" altLang="zh-CN" sz="2400" dirty="0"/>
              <a:t>		##</a:t>
            </a:r>
            <a:r>
              <a:rPr lang="zh-CN" altLang="en-US" sz="2400" dirty="0"/>
              <a:t>与杀菌剂的区别？</a:t>
            </a:r>
            <a:r>
              <a:rPr lang="en-US" altLang="zh-CN" sz="2400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3142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为什么需要防腐体系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D463C9-8939-40BC-9F0B-87751FB2BB19}"/>
              </a:ext>
            </a:extLst>
          </p:cNvPr>
          <p:cNvSpPr txBox="1"/>
          <p:nvPr/>
        </p:nvSpPr>
        <p:spPr>
          <a:xfrm>
            <a:off x="1007335" y="1338110"/>
            <a:ext cx="49725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抑制</a:t>
            </a:r>
            <a:r>
              <a:rPr lang="zh-CN" altLang="en-US" sz="2400" b="1" dirty="0"/>
              <a:t>微生物</a:t>
            </a:r>
            <a:r>
              <a:rPr lang="zh-CN" altLang="en-US" sz="2400" dirty="0"/>
              <a:t>在化妆品中的生长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AutoNum type="arabicPeriod"/>
            </a:pPr>
            <a:r>
              <a:rPr lang="zh-CN" altLang="en-US" sz="2400" dirty="0"/>
              <a:t>基于健康安全的角度</a:t>
            </a:r>
            <a:endParaRPr lang="en-US" altLang="zh-CN" sz="2400" dirty="0"/>
          </a:p>
          <a:p>
            <a:pPr lvl="1"/>
            <a:r>
              <a:rPr lang="zh-CN" altLang="en-US" sz="2400" dirty="0"/>
              <a:t>微生物可能带来皮肤刺激性、敏感区域感染</a:t>
            </a:r>
            <a:endParaRPr lang="en-US" altLang="zh-CN" sz="2400" dirty="0"/>
          </a:p>
          <a:p>
            <a:pPr lvl="1"/>
            <a:r>
              <a:rPr lang="zh-CN" altLang="en-US" sz="2400" dirty="0"/>
              <a:t>法规要求化妆品不能给消费者造成危害</a:t>
            </a:r>
            <a:endParaRPr lang="en-US" altLang="zh-CN" sz="2400" dirty="0"/>
          </a:p>
          <a:p>
            <a:pPr lvl="1"/>
            <a:r>
              <a:rPr lang="zh-CN" altLang="en-US" sz="2400" dirty="0"/>
              <a:t>化妆品不能含有病原体</a:t>
            </a:r>
            <a:endParaRPr lang="en-US" altLang="zh-CN" sz="2400" dirty="0"/>
          </a:p>
          <a:p>
            <a:pPr lvl="1"/>
            <a:endParaRPr lang="en-US" altLang="zh-CN" sz="2400" dirty="0"/>
          </a:p>
          <a:p>
            <a:pPr marL="342900" indent="-342900">
              <a:buAutoNum type="arabicPeriod"/>
            </a:pPr>
            <a:r>
              <a:rPr lang="zh-CN" altLang="en-US" sz="2400" dirty="0"/>
              <a:t>基于产品品质的角度</a:t>
            </a:r>
            <a:endParaRPr lang="en-US" altLang="zh-CN" sz="2400" dirty="0"/>
          </a:p>
          <a:p>
            <a:pPr lvl="1"/>
            <a:r>
              <a:rPr lang="zh-CN" altLang="en-US" sz="2400" dirty="0"/>
              <a:t>腐败产品导致</a:t>
            </a:r>
            <a:r>
              <a:rPr lang="en-US" altLang="zh-CN" sz="2400" dirty="0"/>
              <a:t>pH</a:t>
            </a:r>
            <a:r>
              <a:rPr lang="zh-CN" altLang="en-US" sz="2400" dirty="0"/>
              <a:t>值改变，粘度降低，气味颜色变化</a:t>
            </a:r>
            <a:endParaRPr lang="en-US" altLang="zh-CN" sz="2400" dirty="0"/>
          </a:p>
          <a:p>
            <a:pPr lvl="1"/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F5FE2C-E6BE-4759-87DC-68F64C2B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8800"/>
            <a:ext cx="6048377" cy="23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2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为什么需要防腐体系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D463C9-8939-40BC-9F0B-87751FB2BB19}"/>
              </a:ext>
            </a:extLst>
          </p:cNvPr>
          <p:cNvSpPr txBox="1"/>
          <p:nvPr/>
        </p:nvSpPr>
        <p:spPr>
          <a:xfrm>
            <a:off x="1007335" y="1338110"/>
            <a:ext cx="11068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什么是微生物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微生物：个体无法用肉眼观察的微小生物。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b="1" u="sng" dirty="0"/>
              <a:t>细菌</a:t>
            </a:r>
            <a:r>
              <a:rPr lang="zh-CN" altLang="en-US" sz="2400" dirty="0"/>
              <a:t>：一般为带细胞壁的无细胞核的单细胞，无性二分裂繁殖。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zh-CN" altLang="en-US" sz="2400" u="sng" dirty="0"/>
              <a:t>革兰氏阳性菌</a:t>
            </a:r>
            <a:r>
              <a:rPr lang="zh-CN" altLang="en-US" sz="2400" dirty="0"/>
              <a:t>：细胞壁厚</a:t>
            </a:r>
            <a:r>
              <a:rPr lang="en-US" altLang="zh-CN" sz="2400" dirty="0"/>
              <a:t>(20-80nm)</a:t>
            </a:r>
            <a:r>
              <a:rPr lang="zh-CN" altLang="en-US" sz="2400" dirty="0"/>
              <a:t>，致密，脂含量低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zh-CN" altLang="en-US" sz="2400" u="sng" dirty="0"/>
              <a:t>革兰氏阴性菌</a:t>
            </a:r>
            <a:r>
              <a:rPr lang="zh-CN" altLang="en-US" sz="2400" dirty="0"/>
              <a:t>：细胞壁薄</a:t>
            </a:r>
            <a:r>
              <a:rPr lang="en-US" altLang="zh-CN" sz="2400" dirty="0"/>
              <a:t>(10nm)</a:t>
            </a:r>
            <a:r>
              <a:rPr lang="zh-CN" altLang="en-US" sz="2400" dirty="0"/>
              <a:t>，松散，脂含量高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b="1" u="sng" dirty="0"/>
              <a:t>真菌</a:t>
            </a:r>
            <a:r>
              <a:rPr lang="zh-CN" altLang="en-US" sz="2400" dirty="0"/>
              <a:t>：一般带细胞壁、有细胞核、多细胞器、单</a:t>
            </a:r>
            <a:r>
              <a:rPr lang="en-US" altLang="zh-CN" sz="2400" dirty="0"/>
              <a:t>/</a:t>
            </a:r>
            <a:r>
              <a:rPr lang="zh-CN" altLang="en-US" sz="2400" dirty="0"/>
              <a:t>多细胞，芽殖、孢子繁殖。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zh-CN" altLang="en-US" sz="2400" u="sng" dirty="0"/>
              <a:t>霉菌</a:t>
            </a:r>
            <a:r>
              <a:rPr lang="zh-CN" altLang="en-US" sz="2400" dirty="0"/>
              <a:t>：具有菌丝，但不会最终形成块菌。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zh-CN" altLang="en-US" sz="2400" u="sng" dirty="0"/>
              <a:t>酵母菌</a:t>
            </a:r>
            <a:r>
              <a:rPr lang="zh-CN" altLang="en-US" sz="2400" dirty="0"/>
              <a:t>：一般无菌丝模式时无害，有菌丝模式时可能有害。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zh-CN" altLang="en-US" sz="2400" dirty="0"/>
              <a:t>块菌：例如蘑菇等。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病毒：没有细胞结构，例如冠状病毒。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其它原生生物：例如水熊虫、螨虫等。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35676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为什么需要防腐体系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1BD74-02CB-4855-BF22-5FD75A96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7335" y="1338110"/>
            <a:ext cx="6652134" cy="48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B91DA79-A42C-4603-AB17-D606762CF79B}"/>
              </a:ext>
            </a:extLst>
          </p:cNvPr>
          <p:cNvSpPr txBox="1"/>
          <p:nvPr/>
        </p:nvSpPr>
        <p:spPr>
          <a:xfrm>
            <a:off x="7460343" y="1807438"/>
            <a:ext cx="47316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微生物的来源</a:t>
            </a:r>
            <a:r>
              <a:rPr lang="zh-CN" altLang="en-US" sz="2000" dirty="0"/>
              <a:t>？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一次污染：</a:t>
            </a:r>
            <a:endParaRPr lang="en-US" altLang="zh-CN" sz="2000" dirty="0"/>
          </a:p>
          <a:p>
            <a:r>
              <a:rPr lang="zh-CN" altLang="en-US" sz="2000" dirty="0"/>
              <a:t>原材料带入的微生物</a:t>
            </a:r>
            <a:endParaRPr lang="en-US" altLang="zh-CN" sz="2000" dirty="0"/>
          </a:p>
          <a:p>
            <a:r>
              <a:rPr lang="zh-CN" altLang="en-US" sz="2000" dirty="0"/>
              <a:t>生产过程中环境、人员、机械等带入的微生物</a:t>
            </a:r>
            <a:endParaRPr lang="en-US" altLang="zh-CN" sz="2000" dirty="0"/>
          </a:p>
          <a:p>
            <a:r>
              <a:rPr lang="zh-CN" altLang="en-US" sz="2000" dirty="0"/>
              <a:t>微生物在适宜环境会持续繁殖滋生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二次污染：</a:t>
            </a:r>
            <a:endParaRPr lang="en-US" altLang="zh-CN" sz="2000" dirty="0"/>
          </a:p>
          <a:p>
            <a:r>
              <a:rPr lang="zh-CN" altLang="en-US" sz="2000" dirty="0"/>
              <a:t>使用过程中环境、人员等带入的微生物</a:t>
            </a:r>
            <a:endParaRPr lang="en-US" altLang="zh-CN" sz="2000" dirty="0"/>
          </a:p>
          <a:p>
            <a:r>
              <a:rPr lang="zh-CN" altLang="en-US" sz="2000" dirty="0"/>
              <a:t>微生物在适宜环境会持续繁殖滋生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##</a:t>
            </a:r>
            <a:r>
              <a:rPr lang="zh-CN" altLang="en-US" sz="2000" dirty="0"/>
              <a:t>各阶段是如何管控微生物的？</a:t>
            </a:r>
            <a:r>
              <a:rPr lang="en-US" altLang="zh-CN" sz="2000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64866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为什么需要防腐体系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D463C9-8939-40BC-9F0B-87751FB2BB19}"/>
              </a:ext>
            </a:extLst>
          </p:cNvPr>
          <p:cNvSpPr txBox="1"/>
          <p:nvPr/>
        </p:nvSpPr>
        <p:spPr>
          <a:xfrm>
            <a:off x="1007335" y="1338110"/>
            <a:ext cx="50886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微生物适宜生长的环境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四种菌的最佳生长环境各不相同，抗防腐剂的能力也各不相同。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b="1" dirty="0"/>
              <a:t>温度</a:t>
            </a:r>
            <a:endParaRPr lang="en-US" altLang="zh-CN" sz="2400" b="1" dirty="0"/>
          </a:p>
          <a:p>
            <a:pPr marL="457200" indent="-457200">
              <a:buAutoNum type="arabicPeriod"/>
            </a:pPr>
            <a:r>
              <a:rPr lang="en-US" altLang="zh-CN" sz="2400" dirty="0"/>
              <a:t>pH</a:t>
            </a:r>
          </a:p>
          <a:p>
            <a:pPr marL="457200" indent="-457200">
              <a:buAutoNum type="arabicPeriod"/>
            </a:pPr>
            <a:r>
              <a:rPr lang="zh-CN" altLang="en-US" sz="2400" dirty="0"/>
              <a:t>氧气浓度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二氧化碳浓度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光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渗透压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营养物质</a:t>
            </a:r>
            <a:r>
              <a:rPr lang="en-US" altLang="zh-CN" sz="2400" b="1" dirty="0"/>
              <a:t>	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水活度</a:t>
            </a:r>
            <a:endParaRPr lang="en-US" altLang="zh-CN" sz="24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46BCA8B-2105-4F69-A007-78CD68359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07808"/>
              </p:ext>
            </p:extLst>
          </p:nvPr>
        </p:nvGraphicFramePr>
        <p:xfrm>
          <a:off x="4044800" y="3113599"/>
          <a:ext cx="5988547" cy="2871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1996420889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3301216474"/>
                    </a:ext>
                  </a:extLst>
                </a:gridCol>
                <a:gridCol w="976313">
                  <a:extLst>
                    <a:ext uri="{9D8B030D-6E8A-4147-A177-3AD203B41FA5}">
                      <a16:colId xmlns:a16="http://schemas.microsoft.com/office/drawing/2014/main" val="3614002300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val="3230181853"/>
                    </a:ext>
                  </a:extLst>
                </a:gridCol>
                <a:gridCol w="1006468">
                  <a:extLst>
                    <a:ext uri="{9D8B030D-6E8A-4147-A177-3AD203B41FA5}">
                      <a16:colId xmlns:a16="http://schemas.microsoft.com/office/drawing/2014/main" val="2109403481"/>
                    </a:ext>
                  </a:extLst>
                </a:gridCol>
                <a:gridCol w="851403">
                  <a:extLst>
                    <a:ext uri="{9D8B030D-6E8A-4147-A177-3AD203B41FA5}">
                      <a16:colId xmlns:a16="http://schemas.microsoft.com/office/drawing/2014/main" val="377250108"/>
                    </a:ext>
                  </a:extLst>
                </a:gridCol>
              </a:tblGrid>
              <a:tr h="35897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种类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热致死条件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>
                          <a:effectLst/>
                        </a:rPr>
                        <a:t>生长温度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315875"/>
                  </a:ext>
                </a:extLst>
              </a:tr>
              <a:tr h="358976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温度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时间</a:t>
                      </a:r>
                      <a:r>
                        <a:rPr lang="en-US" altLang="zh-CN" sz="2000" u="none" strike="noStrike">
                          <a:effectLst/>
                        </a:rPr>
                        <a:t>/</a:t>
                      </a:r>
                      <a:r>
                        <a:rPr lang="en-US" sz="2000" u="none" strike="noStrike">
                          <a:effectLst/>
                        </a:rPr>
                        <a:t>min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最佳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界限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45566"/>
                  </a:ext>
                </a:extLst>
              </a:tr>
              <a:tr h="358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霉菌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菌丝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5-10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25-30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15-37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574752"/>
                  </a:ext>
                </a:extLst>
              </a:tr>
              <a:tr h="358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孢子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65-75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5-10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267975"/>
                  </a:ext>
                </a:extLst>
              </a:tr>
              <a:tr h="358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酵母菌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营养细胞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55-65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2-3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20-28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10-35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644299"/>
                  </a:ext>
                </a:extLst>
              </a:tr>
              <a:tr h="358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孢子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60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10-15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223563"/>
                  </a:ext>
                </a:extLst>
              </a:tr>
              <a:tr h="358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细菌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营养细胞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63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30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35-40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5-45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894623"/>
                  </a:ext>
                </a:extLst>
              </a:tr>
              <a:tr h="35897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孢子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100</a:t>
                      </a:r>
                      <a:r>
                        <a:rPr lang="zh-CN" altLang="en-US" sz="2000" u="none" strike="noStrike">
                          <a:effectLst/>
                        </a:rPr>
                        <a:t>以上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　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04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4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为什么需要防腐体系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D463C9-8939-40BC-9F0B-87751FB2BB19}"/>
              </a:ext>
            </a:extLst>
          </p:cNvPr>
          <p:cNvSpPr txBox="1"/>
          <p:nvPr/>
        </p:nvSpPr>
        <p:spPr>
          <a:xfrm>
            <a:off x="1007335" y="1338110"/>
            <a:ext cx="50886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微生物适宜生长的环境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四种菌的最佳生长环境各不相同，抗防腐剂的能力也各不相同。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温度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en-US" altLang="zh-CN" sz="2400" b="1" dirty="0"/>
              <a:t>pH</a:t>
            </a:r>
          </a:p>
          <a:p>
            <a:pPr marL="457200" indent="-457200">
              <a:buAutoNum type="arabicPeriod"/>
            </a:pPr>
            <a:r>
              <a:rPr lang="zh-CN" altLang="en-US" sz="2400" dirty="0"/>
              <a:t>氧气浓度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二氧化碳浓度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光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渗透压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营养物质</a:t>
            </a:r>
            <a:r>
              <a:rPr lang="en-US" altLang="zh-CN" sz="2400" b="1" dirty="0"/>
              <a:t>	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水活度</a:t>
            </a:r>
            <a:endParaRPr lang="en-US" altLang="zh-CN" sz="24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1A57CB2-74FC-44F0-BC66-3D553DC54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03578"/>
              </p:ext>
            </p:extLst>
          </p:nvPr>
        </p:nvGraphicFramePr>
        <p:xfrm>
          <a:off x="4246836" y="3119590"/>
          <a:ext cx="6937829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476">
                  <a:extLst>
                    <a:ext uri="{9D8B030D-6E8A-4147-A177-3AD203B41FA5}">
                      <a16:colId xmlns:a16="http://schemas.microsoft.com/office/drawing/2014/main" val="4250106511"/>
                    </a:ext>
                  </a:extLst>
                </a:gridCol>
                <a:gridCol w="925925">
                  <a:extLst>
                    <a:ext uri="{9D8B030D-6E8A-4147-A177-3AD203B41FA5}">
                      <a16:colId xmlns:a16="http://schemas.microsoft.com/office/drawing/2014/main" val="1935177666"/>
                    </a:ext>
                  </a:extLst>
                </a:gridCol>
                <a:gridCol w="1190476">
                  <a:extLst>
                    <a:ext uri="{9D8B030D-6E8A-4147-A177-3AD203B41FA5}">
                      <a16:colId xmlns:a16="http://schemas.microsoft.com/office/drawing/2014/main" val="2945081519"/>
                    </a:ext>
                  </a:extLst>
                </a:gridCol>
                <a:gridCol w="1190476">
                  <a:extLst>
                    <a:ext uri="{9D8B030D-6E8A-4147-A177-3AD203B41FA5}">
                      <a16:colId xmlns:a16="http://schemas.microsoft.com/office/drawing/2014/main" val="827532655"/>
                    </a:ext>
                  </a:extLst>
                </a:gridCol>
                <a:gridCol w="1190476">
                  <a:extLst>
                    <a:ext uri="{9D8B030D-6E8A-4147-A177-3AD203B41FA5}">
                      <a16:colId xmlns:a16="http://schemas.microsoft.com/office/drawing/2014/main" val="1052507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微生物种类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分类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最低</a:t>
                      </a:r>
                      <a:r>
                        <a:rPr lang="en-US" sz="2000" u="none" strike="noStrike">
                          <a:effectLst/>
                        </a:rPr>
                        <a:t>pH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最适</a:t>
                      </a:r>
                      <a:r>
                        <a:rPr lang="en-US" sz="2000" u="none" strike="noStrike">
                          <a:effectLst/>
                        </a:rPr>
                        <a:t>pH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最高</a:t>
                      </a:r>
                      <a:r>
                        <a:rPr lang="en-US" sz="2000" u="none" strike="noStrike">
                          <a:effectLst/>
                        </a:rPr>
                        <a:t>pH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737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氧化硫硫杆菌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阴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0.5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2.0-3.5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6.0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4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大肠杆菌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阴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4.3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6.0-8.0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9.5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144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嗜酸乳杆菌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4.0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5.8-6.6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6.8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7529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金黄色葡萄球菌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4.2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7.0-7.5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9.3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985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枯草芽孢杆菌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4.5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6.5-7.5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8.5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59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黑曲霉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霉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1.5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5.0-6.0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9.0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44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白色念珠菌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酵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3.0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>
                          <a:effectLst/>
                        </a:rPr>
                        <a:t>4.5-5.0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7.5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730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72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为什么需要防腐体系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D463C9-8939-40BC-9F0B-87751FB2BB19}"/>
              </a:ext>
            </a:extLst>
          </p:cNvPr>
          <p:cNvSpPr txBox="1"/>
          <p:nvPr/>
        </p:nvSpPr>
        <p:spPr>
          <a:xfrm>
            <a:off x="1007335" y="1338110"/>
            <a:ext cx="50886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微生物适宜生长的环境</a:t>
            </a:r>
            <a:r>
              <a:rPr lang="zh-CN" altLang="en-US" sz="2400" dirty="0"/>
              <a:t>？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四种菌的最佳生长环境各不相同，抗防腐剂的能力也各不相同。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温度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en-US" altLang="zh-CN" sz="2400" dirty="0"/>
              <a:t>pH</a:t>
            </a:r>
          </a:p>
          <a:p>
            <a:pPr marL="457200" indent="-457200">
              <a:buAutoNum type="arabicPeriod"/>
            </a:pPr>
            <a:r>
              <a:rPr lang="zh-CN" altLang="en-US" sz="2400" b="1" dirty="0"/>
              <a:t>氧气浓度</a:t>
            </a:r>
            <a:r>
              <a:rPr lang="en-US" altLang="zh-CN" sz="2400" dirty="0"/>
              <a:t>				</a:t>
            </a:r>
          </a:p>
          <a:p>
            <a:pPr marL="457200" indent="-457200">
              <a:buAutoNum type="arabicPeriod"/>
            </a:pPr>
            <a:r>
              <a:rPr lang="zh-CN" altLang="en-US" sz="2400" b="1" dirty="0"/>
              <a:t>二氧化碳浓度</a:t>
            </a:r>
            <a:r>
              <a:rPr lang="en-US" altLang="zh-CN" sz="2400" dirty="0"/>
              <a:t>	</a:t>
            </a:r>
          </a:p>
          <a:p>
            <a:pPr marL="457200" indent="-457200">
              <a:buAutoNum type="arabicPeriod"/>
            </a:pPr>
            <a:r>
              <a:rPr lang="zh-CN" altLang="en-US" sz="2400" b="1" dirty="0"/>
              <a:t>光</a:t>
            </a:r>
            <a:r>
              <a:rPr lang="en-US" altLang="zh-CN" sz="2400" dirty="0"/>
              <a:t>					</a:t>
            </a:r>
          </a:p>
          <a:p>
            <a:pPr marL="457200" indent="-457200">
              <a:buAutoNum type="arabicPeriod"/>
            </a:pPr>
            <a:r>
              <a:rPr lang="zh-CN" altLang="en-US" sz="2400" b="1" dirty="0"/>
              <a:t>渗透压</a:t>
            </a:r>
            <a:endParaRPr lang="en-US" altLang="zh-CN" sz="2400" b="1" dirty="0"/>
          </a:p>
          <a:p>
            <a:pPr marL="457200" indent="-457200">
              <a:buAutoNum type="arabicPeriod"/>
            </a:pPr>
            <a:r>
              <a:rPr lang="zh-CN" altLang="en-US" sz="2400" b="1" dirty="0"/>
              <a:t>营养物质</a:t>
            </a:r>
            <a:r>
              <a:rPr lang="en-US" altLang="zh-CN" sz="2400" dirty="0"/>
              <a:t>			</a:t>
            </a:r>
          </a:p>
          <a:p>
            <a:pPr marL="457200" indent="-457200">
              <a:buAutoNum type="arabicPeriod"/>
            </a:pPr>
            <a:r>
              <a:rPr lang="zh-CN" altLang="en-US" sz="2400" dirty="0"/>
              <a:t>水活度</a:t>
            </a:r>
            <a:endParaRPr lang="en-US" altLang="zh-CN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54DC005-0EAA-4C43-835D-ADCD11AE81C8}"/>
              </a:ext>
            </a:extLst>
          </p:cNvPr>
          <p:cNvSpPr txBox="1"/>
          <p:nvPr/>
        </p:nvSpPr>
        <p:spPr>
          <a:xfrm>
            <a:off x="4954224" y="3884134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嗜氧菌、厌氧菌</a:t>
            </a:r>
            <a:r>
              <a:rPr lang="en-US" altLang="zh-CN" sz="2400" dirty="0"/>
              <a:t>	</a:t>
            </a:r>
          </a:p>
          <a:p>
            <a:r>
              <a:rPr lang="zh-CN" altLang="en-US" sz="2400" dirty="0"/>
              <a:t>部分嗜二氧化碳菌</a:t>
            </a:r>
            <a:endParaRPr lang="en-US" altLang="zh-CN" sz="2400" dirty="0"/>
          </a:p>
          <a:p>
            <a:r>
              <a:rPr lang="zh-CN" altLang="en-US" sz="2400" dirty="0"/>
              <a:t>部分嗜光菌</a:t>
            </a:r>
            <a:endParaRPr lang="en-US" altLang="zh-CN" sz="2400" dirty="0"/>
          </a:p>
          <a:p>
            <a:r>
              <a:rPr lang="zh-CN" altLang="en-US" sz="2400" dirty="0"/>
              <a:t>例如饱和食盐水、饱和糖水等</a:t>
            </a:r>
            <a:endParaRPr lang="en-US" altLang="zh-CN" sz="2400" dirty="0"/>
          </a:p>
          <a:p>
            <a:r>
              <a:rPr lang="zh-CN" altLang="en-US" sz="2400" dirty="0"/>
              <a:t>例如矿物质、蛋白质、糖等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187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【内部分享】PPT模板16-9</Template>
  <TotalTime>1248</TotalTime>
  <Words>3610</Words>
  <Application>Microsoft Office PowerPoint</Application>
  <PresentationFormat>宽屏</PresentationFormat>
  <Paragraphs>539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微软雅黑</vt:lpstr>
      <vt:lpstr>微软雅黑 Light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amos bai</dc:creator>
  <cp:lastModifiedBy>Evan</cp:lastModifiedBy>
  <cp:revision>730</cp:revision>
  <dcterms:created xsi:type="dcterms:W3CDTF">2019-10-09T04:15:16Z</dcterms:created>
  <dcterms:modified xsi:type="dcterms:W3CDTF">2022-04-08T03:48:46Z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